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320" r:id="rId2"/>
    <p:sldId id="348" r:id="rId3"/>
    <p:sldId id="349" r:id="rId4"/>
    <p:sldId id="336" r:id="rId5"/>
    <p:sldId id="353" r:id="rId6"/>
    <p:sldId id="256" r:id="rId7"/>
    <p:sldId id="257" r:id="rId8"/>
    <p:sldId id="258" r:id="rId9"/>
    <p:sldId id="337" r:id="rId10"/>
    <p:sldId id="340" r:id="rId11"/>
    <p:sldId id="341" r:id="rId12"/>
    <p:sldId id="342" r:id="rId13"/>
    <p:sldId id="267" r:id="rId14"/>
    <p:sldId id="307" r:id="rId15"/>
    <p:sldId id="268" r:id="rId16"/>
    <p:sldId id="269" r:id="rId17"/>
    <p:sldId id="328" r:id="rId18"/>
    <p:sldId id="335" r:id="rId19"/>
    <p:sldId id="334" r:id="rId20"/>
    <p:sldId id="333" r:id="rId21"/>
    <p:sldId id="347" r:id="rId22"/>
    <p:sldId id="344" r:id="rId23"/>
    <p:sldId id="346" r:id="rId24"/>
    <p:sldId id="329" r:id="rId25"/>
    <p:sldId id="326" r:id="rId26"/>
    <p:sldId id="327" r:id="rId27"/>
    <p:sldId id="270" r:id="rId28"/>
    <p:sldId id="272" r:id="rId29"/>
    <p:sldId id="273" r:id="rId30"/>
    <p:sldId id="274" r:id="rId31"/>
    <p:sldId id="275" r:id="rId32"/>
    <p:sldId id="314" r:id="rId33"/>
    <p:sldId id="276" r:id="rId34"/>
    <p:sldId id="280" r:id="rId35"/>
    <p:sldId id="277" r:id="rId36"/>
    <p:sldId id="279" r:id="rId37"/>
    <p:sldId id="281" r:id="rId38"/>
    <p:sldId id="282" r:id="rId39"/>
    <p:sldId id="319" r:id="rId40"/>
    <p:sldId id="283" r:id="rId41"/>
    <p:sldId id="345" r:id="rId42"/>
    <p:sldId id="284" r:id="rId43"/>
    <p:sldId id="292" r:id="rId44"/>
    <p:sldId id="285" r:id="rId45"/>
    <p:sldId id="286" r:id="rId46"/>
    <p:sldId id="287" r:id="rId47"/>
    <p:sldId id="288" r:id="rId48"/>
    <p:sldId id="290" r:id="rId49"/>
    <p:sldId id="291" r:id="rId50"/>
    <p:sldId id="278" r:id="rId51"/>
    <p:sldId id="293" r:id="rId52"/>
    <p:sldId id="330" r:id="rId53"/>
    <p:sldId id="331" r:id="rId54"/>
    <p:sldId id="332" r:id="rId55"/>
    <p:sldId id="352" r:id="rId56"/>
    <p:sldId id="350" r:id="rId57"/>
    <p:sldId id="35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C1C74-6E2B-42F5-892F-FDF426D077B5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1552B-9549-4CCE-961C-F402CFB8B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2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95439-5AF1-48FC-BE38-8AC4DF90354B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C834A-4882-47AB-A5D8-6D5129E7E0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0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C62EA2D-0231-4FF4-AF59-DFBDF08FF653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738454-969F-4F04-B019-F03ED5B4D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EA2D-0231-4FF4-AF59-DFBDF08FF653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454-969F-4F04-B019-F03ED5B4D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EA2D-0231-4FF4-AF59-DFBDF08FF653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454-969F-4F04-B019-F03ED5B4D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62EA2D-0231-4FF4-AF59-DFBDF08FF653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738454-969F-4F04-B019-F03ED5B4DE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C62EA2D-0231-4FF4-AF59-DFBDF08FF653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738454-969F-4F04-B019-F03ED5B4D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EA2D-0231-4FF4-AF59-DFBDF08FF653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454-969F-4F04-B019-F03ED5B4DE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EA2D-0231-4FF4-AF59-DFBDF08FF653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454-969F-4F04-B019-F03ED5B4DE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62EA2D-0231-4FF4-AF59-DFBDF08FF653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738454-969F-4F04-B019-F03ED5B4DE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EA2D-0231-4FF4-AF59-DFBDF08FF653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454-969F-4F04-B019-F03ED5B4D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62EA2D-0231-4FF4-AF59-DFBDF08FF653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738454-969F-4F04-B019-F03ED5B4DE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62EA2D-0231-4FF4-AF59-DFBDF08FF653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738454-969F-4F04-B019-F03ED5B4DE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62EA2D-0231-4FF4-AF59-DFBDF08FF653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738454-969F-4F04-B019-F03ED5B4D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bealbio.wikispaces.com/Cross+Talk!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/>
              <a:t>Warm-Up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What are the three types of RNA?  What jobs do they have in protein synthesis?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286000"/>
            <a:ext cx="2819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White fish blastula (embryo)</a:t>
            </a:r>
            <a:endParaRPr lang="en-US" sz="4400" dirty="0"/>
          </a:p>
        </p:txBody>
      </p:sp>
      <p:pic>
        <p:nvPicPr>
          <p:cNvPr id="47106" name="Picture 2" descr="http://www.doctortee.com/dsu/tiftickjian/cse-img/genetics/mitosis/fish-mi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6096000" cy="541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228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Mitosis creates new somatic (body) cells.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www.doctortee.com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qrUTsQIzoEw/TWlUwcB0BeI/AAAAAAAAC44/YjRGtaqAfOM/s1600/healing%2Bby%2Bfirst%2Binten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68598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0" y="228600"/>
            <a:ext cx="358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Mitosis makes cells for repair.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6488668"/>
            <a:ext cx="2347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medicinembbs.blogspot.com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10600" cy="6354762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Sexual reproduction is different!</a:t>
            </a:r>
            <a:br>
              <a:rPr lang="en-US" sz="9600" dirty="0" smtClean="0"/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763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v"/>
            </a:pPr>
            <a:r>
              <a:rPr lang="en-US" sz="7200" dirty="0" smtClean="0"/>
              <a:t>Sexual Reproduction</a:t>
            </a:r>
          </a:p>
          <a:p>
            <a:pPr marL="1314450" lvl="1" indent="-857250">
              <a:buFont typeface="Wingdings" pitchFamily="2" charset="2"/>
              <a:buChar char="Ø"/>
            </a:pPr>
            <a:r>
              <a:rPr lang="en-US" sz="6600" dirty="0" smtClean="0"/>
              <a:t>Reproduction that requires two parents (meiosis)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86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v"/>
            </a:pPr>
            <a:r>
              <a:rPr lang="en-US" sz="4800" dirty="0" smtClean="0"/>
              <a:t>Sexual Reproduction (continued)</a:t>
            </a:r>
            <a:endParaRPr lang="en-US" sz="4400" dirty="0" smtClean="0"/>
          </a:p>
          <a:p>
            <a:pPr marL="1314450" lvl="1" indent="-857250">
              <a:buFont typeface="Wingdings" pitchFamily="2" charset="2"/>
              <a:buChar char="Ø"/>
            </a:pPr>
            <a:r>
              <a:rPr lang="en-US" sz="4400" dirty="0" smtClean="0"/>
              <a:t>Reproductive cells form (egg and sperm)</a:t>
            </a:r>
          </a:p>
          <a:p>
            <a:pPr marL="1314450" lvl="1" indent="-857250">
              <a:buFont typeface="Wingdings" pitchFamily="2" charset="2"/>
              <a:buChar char="Ø"/>
            </a:pPr>
            <a:r>
              <a:rPr lang="en-US" sz="4400" dirty="0" smtClean="0"/>
              <a:t>The process that forms egg and sperm cells is called MEIOSIS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Meiosis</a:t>
            </a:r>
          </a:p>
          <a:p>
            <a:pPr marL="1028700" indent="-1028700">
              <a:buFont typeface="Wingdings" pitchFamily="2" charset="2"/>
              <a:buChar char="v"/>
            </a:pPr>
            <a:r>
              <a:rPr lang="en-US" sz="4400" dirty="0" smtClean="0"/>
              <a:t>Chromosomes</a:t>
            </a:r>
          </a:p>
          <a:p>
            <a:pPr marL="1485900" lvl="1" indent="-1028700">
              <a:buFont typeface="Wingdings" pitchFamily="2" charset="2"/>
              <a:buChar char="Ø"/>
            </a:pPr>
            <a:r>
              <a:rPr lang="en-US" sz="4400" dirty="0" smtClean="0"/>
              <a:t>Occur in pairs in the body cells of animals and most plants</a:t>
            </a:r>
          </a:p>
          <a:p>
            <a:pPr marL="1943100" lvl="2" indent="-1028700">
              <a:buFont typeface="Wingdings" pitchFamily="2" charset="2"/>
              <a:buChar char="§"/>
            </a:pPr>
            <a:r>
              <a:rPr lang="en-US" sz="4400" dirty="0" smtClean="0"/>
              <a:t>A full set of chromosomes is said to be 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diploid</a:t>
            </a:r>
            <a:r>
              <a:rPr lang="en-US" sz="4400" dirty="0" smtClean="0"/>
              <a:t> (one pair of each type of chromosome)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19008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/>
              <a:t>Diploid cells have two of every kind of chromosome.  Humans have 23 pair that are all different.</a:t>
            </a:r>
          </a:p>
        </p:txBody>
      </p:sp>
      <p:pic>
        <p:nvPicPr>
          <p:cNvPr id="24584" name="Picture 8" descr="http://www.biology.iupui.edu/biocourses/n100/images/nmlfema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05800" cy="500341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019800" y="4724400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www.biology.iupui.edu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5400" y="0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800" dirty="0" smtClean="0"/>
              <a:t>During G</a:t>
            </a:r>
            <a:r>
              <a:rPr lang="en-US" sz="4800" baseline="-25000" dirty="0" smtClean="0"/>
              <a:t>1</a:t>
            </a:r>
            <a:r>
              <a:rPr lang="en-US" sz="4800" dirty="0" smtClean="0"/>
              <a:t>, you have individual chromatids.</a:t>
            </a:r>
          </a:p>
        </p:txBody>
      </p:sp>
      <p:pic>
        <p:nvPicPr>
          <p:cNvPr id="24582" name="Picture 6" descr="http://www.web-books.com/MoBio/Free/images/Ch1C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5105400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0" y="648866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www.web-books.com</a:t>
            </a:r>
            <a:endParaRPr lang="en-US" dirty="0"/>
          </a:p>
        </p:txBody>
      </p:sp>
      <p:pic>
        <p:nvPicPr>
          <p:cNvPr id="24584" name="Picture 8" descr="http://www.biology.iupui.edu/biocourses/n100/images/nmlfema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3000" cy="33528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0" y="0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G</a:t>
            </a:r>
            <a:r>
              <a:rPr lang="en-US" sz="6600" baseline="-25000" dirty="0" smtClean="0"/>
              <a:t>1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396240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G</a:t>
            </a:r>
            <a:r>
              <a:rPr lang="en-US" sz="6600" baseline="-25000" dirty="0" smtClean="0"/>
              <a:t>2  </a:t>
            </a:r>
            <a:endParaRPr lang="en-US" sz="6600" dirty="0"/>
          </a:p>
        </p:txBody>
      </p:sp>
      <p:sp>
        <p:nvSpPr>
          <p:cNvPr id="11" name="Rectangle 10"/>
          <p:cNvSpPr/>
          <p:nvPr/>
        </p:nvSpPr>
        <p:spPr>
          <a:xfrm>
            <a:off x="1905000" y="3048000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www.biology.iupui.edu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3400" y="990600"/>
            <a:ext cx="990600" cy="10668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09600" y="4724400"/>
            <a:ext cx="990600" cy="10668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2333685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/>
              <a:t>During G2, after replication each chromatid has an identical sister chromatid attached by a structure called a centromere.</a:t>
            </a:r>
            <a:endParaRPr lang="en-US" sz="3600" dirty="0"/>
          </a:p>
        </p:txBody>
      </p:sp>
      <p:pic>
        <p:nvPicPr>
          <p:cNvPr id="24582" name="Picture 6" descr="http://www.web-books.com/MoBio/Free/images/Ch1C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5105400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0" y="648866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www.web-books.com</a:t>
            </a:r>
            <a:endParaRPr lang="en-US" dirty="0"/>
          </a:p>
        </p:txBody>
      </p:sp>
      <p:pic>
        <p:nvPicPr>
          <p:cNvPr id="24584" name="Picture 8" descr="http://www.biology.iupui.edu/biocourses/n100/images/nmlfema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3000" cy="33528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0" y="0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G</a:t>
            </a:r>
            <a:r>
              <a:rPr lang="en-US" sz="6600" baseline="-25000" dirty="0" smtClean="0"/>
              <a:t>1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396240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G</a:t>
            </a:r>
            <a:r>
              <a:rPr lang="en-US" sz="6600" baseline="-25000" dirty="0" smtClean="0"/>
              <a:t>2  </a:t>
            </a:r>
            <a:endParaRPr lang="en-US" sz="6600" dirty="0"/>
          </a:p>
        </p:txBody>
      </p:sp>
      <p:sp>
        <p:nvSpPr>
          <p:cNvPr id="11" name="Rectangle 10"/>
          <p:cNvSpPr/>
          <p:nvPr/>
        </p:nvSpPr>
        <p:spPr>
          <a:xfrm>
            <a:off x="1905000" y="3048000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www.biology.iupui.edu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3400" y="990600"/>
            <a:ext cx="990600" cy="10668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09600" y="4724400"/>
            <a:ext cx="990600" cy="10668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http://www.vcbio.science.ru.nl/images/cellcycle/mchromatids-chromosomes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743200" y="6488668"/>
            <a:ext cx="169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vcbio.science.ru.nl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en-US" sz="6600" b="1" u="sng" dirty="0" smtClean="0"/>
              <a:t>Warm-Up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Between the two processes of mitosis and meiosis, which is asexual reproduction and which is sexual reproduction?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http://www.vcbio.science.ru.nl/images/cellcycle/mchromatids-chromosomes_eng.png"/>
          <p:cNvPicPr>
            <a:picLocks noChangeAspect="1" noChangeArrowheads="1"/>
          </p:cNvPicPr>
          <p:nvPr/>
        </p:nvPicPr>
        <p:blipFill>
          <a:blip r:embed="rId2" cstate="print"/>
          <a:srcRect r="71184" b="-9091"/>
          <a:stretch>
            <a:fillRect/>
          </a:stretch>
        </p:blipFill>
        <p:spPr bwMode="auto">
          <a:xfrm>
            <a:off x="4876800" y="0"/>
            <a:ext cx="3886200" cy="72614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914400"/>
            <a:ext cx="48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This is one diploid pair of homologous chromosomes.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hopes.stanford.edu/sites/hopes/files/f_b11homol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8288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229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Genes are located in the same spot on the chromosome.  Therefore you have two genes for every trait.  </a:t>
            </a:r>
          </a:p>
          <a:p>
            <a:r>
              <a:rPr lang="en-US" sz="4000" dirty="0" smtClean="0"/>
              <a:t>They are </a:t>
            </a:r>
          </a:p>
          <a:p>
            <a:r>
              <a:rPr lang="en-US" sz="4000" dirty="0" smtClean="0"/>
              <a:t>basically </a:t>
            </a:r>
          </a:p>
          <a:p>
            <a:r>
              <a:rPr lang="en-US" sz="4000" dirty="0" smtClean="0"/>
              <a:t>the same </a:t>
            </a:r>
          </a:p>
          <a:p>
            <a:r>
              <a:rPr lang="en-US" sz="4000" dirty="0" smtClean="0"/>
              <a:t>but differ </a:t>
            </a:r>
          </a:p>
          <a:p>
            <a:r>
              <a:rPr lang="en-US" sz="4000" dirty="0" smtClean="0"/>
              <a:t>in small </a:t>
            </a:r>
          </a:p>
          <a:p>
            <a:r>
              <a:rPr lang="en-US" sz="4000" dirty="0" smtClean="0"/>
              <a:t>ways.</a:t>
            </a:r>
            <a:endParaRPr lang="en-US" sz="4000" dirty="0"/>
          </a:p>
        </p:txBody>
      </p:sp>
      <p:pic>
        <p:nvPicPr>
          <p:cNvPr id="79876" name="Picture 4" descr="Fig C-1: Location of Genes in 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5998"/>
            <a:ext cx="6096000" cy="45720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2362200"/>
            <a:ext cx="18288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learn.genetics.utah.edu/content/pigeons/geneticlinkage/images/linkag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828800" y="5715000"/>
            <a:ext cx="914400" cy="914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24600" y="5715000"/>
            <a:ext cx="914400" cy="914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uic.edu/classes/bios/bios100/lectures/realchro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388" cy="7086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624840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uic.edu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eb-books.com/MoBio/Free/images/Ch1C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487833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There is one pair of sex-chromosomes or a pair which determine the gender of the organism.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7086600" y="5181600"/>
            <a:ext cx="1524000" cy="16764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eb-books.com/MoBio/Free/images/Ch1C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487833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And there are twenty-two (22) pair of autosomes or chromosomes other than sex-chromosomes.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7162800" y="5410200"/>
            <a:ext cx="1447800" cy="1447800"/>
          </a:xfrm>
          <a:prstGeom prst="ellipse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stCxn id="4" idx="7"/>
            <a:endCxn id="4" idx="3"/>
          </p:cNvCxnSpPr>
          <p:nvPr/>
        </p:nvCxnSpPr>
        <p:spPr>
          <a:xfrm flipH="1">
            <a:off x="7374826" y="5622225"/>
            <a:ext cx="1023748" cy="102375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0"/>
            <a:ext cx="6705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Why is it important to have half a set of chromosomes?</a:t>
            </a:r>
          </a:p>
          <a:p>
            <a:endParaRPr lang="en-US" sz="3600" dirty="0" smtClean="0"/>
          </a:p>
          <a:p>
            <a:r>
              <a:rPr lang="en-US" sz="3600" dirty="0" smtClean="0"/>
              <a:t>When an egg and sperm cell get together during fertilization, two half sets make one whole set of 23 homologous pairs.</a:t>
            </a:r>
          </a:p>
          <a:p>
            <a:endParaRPr lang="en-US" sz="3600" dirty="0" smtClean="0"/>
          </a:p>
          <a:p>
            <a:r>
              <a:rPr lang="en-US" sz="3600" dirty="0" smtClean="0"/>
              <a:t>Therefore, egg and sperm cells must be haploid.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4400" dirty="0" smtClean="0"/>
              <a:t>  </a:t>
            </a:r>
            <a:r>
              <a:rPr lang="en-US" sz="4000" dirty="0" smtClean="0"/>
              <a:t>Half of a set of chromosomes is said to be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haploid.  </a:t>
            </a:r>
            <a:r>
              <a:rPr lang="en-US" sz="4000" dirty="0" smtClean="0"/>
              <a:t>Only one of each pair</a:t>
            </a:r>
            <a:endParaRPr lang="en-US" sz="4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http://course1.winona.edu/sberg/IMAGES/human_karyotyp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477000" cy="52233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6488668"/>
            <a:ext cx="18197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course1.winona.edu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28600"/>
            <a:ext cx="7086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</a:t>
            </a:r>
          </a:p>
          <a:p>
            <a:r>
              <a:rPr lang="en-US" sz="4800" dirty="0" smtClean="0"/>
              <a:t>Is the process by which the number of chromosomes in a cell is cut in half to produce sex cells (egg and sperm)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en-US" sz="8200" b="1" u="sng" dirty="0" smtClean="0"/>
              <a:t>Warm-Up</a:t>
            </a:r>
            <a:r>
              <a:rPr lang="en-US" sz="8200" dirty="0" smtClean="0"/>
              <a:t/>
            </a:r>
            <a:br>
              <a:rPr lang="en-US" sz="8200" dirty="0" smtClean="0"/>
            </a:br>
            <a:r>
              <a:rPr lang="en-US" sz="8200" dirty="0" smtClean="0"/>
              <a:t>Get out your “Cell Differentiation” Activity.</a:t>
            </a:r>
            <a:endParaRPr lang="en-US" sz="8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lbinoburmese.com/mitosis-me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638800" y="6488668"/>
            <a:ext cx="2847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www.albinoburmese.com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bscience3.wikispaces.com/file/view/meiosis-big.gif/63281204/meiosis-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239000" cy="682837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90600" y="6488668"/>
            <a:ext cx="3036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dbscience3.wikispaces.com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mbgnet.net/bioplants/images/pollpar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838200"/>
            <a:ext cx="2857500" cy="22288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3048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Mitosis:  makes all body cells.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Meiosis:  makes </a:t>
            </a:r>
          </a:p>
          <a:p>
            <a:r>
              <a:rPr lang="en-US" sz="4000" dirty="0" smtClean="0"/>
              <a:t>    g	  p</a:t>
            </a:r>
          </a:p>
          <a:p>
            <a:r>
              <a:rPr lang="en-US" sz="4000" dirty="0" smtClean="0"/>
              <a:t>    g   e</a:t>
            </a:r>
          </a:p>
          <a:p>
            <a:r>
              <a:rPr lang="en-US" sz="4000" dirty="0" smtClean="0"/>
              <a:t>         r</a:t>
            </a:r>
          </a:p>
          <a:p>
            <a:r>
              <a:rPr lang="en-US" sz="4000" dirty="0" smtClean="0"/>
              <a:t>         m</a:t>
            </a:r>
          </a:p>
          <a:p>
            <a:r>
              <a:rPr lang="en-US" sz="4000" dirty="0" smtClean="0"/>
              <a:t>cells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362200"/>
            <a:ext cx="457200" cy="18288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2362200"/>
            <a:ext cx="533400" cy="28956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770" name="Picture 2" descr="http://4.bp.blogspot.com/_yWhcpLj_iZI/S8caTPj2MrI/AAAAAAAAAGA/7xGlFNyweNQ/s1600/Poll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39359"/>
            <a:ext cx="4600575" cy="4018641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886200" y="5334000"/>
            <a:ext cx="2133600" cy="15240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257800" y="2438400"/>
            <a:ext cx="2133600" cy="15240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81800" y="6596390"/>
            <a:ext cx="17203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/>
              <a:t>technologyofbiology.bl...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7543800" y="2590800"/>
            <a:ext cx="8996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i="1" dirty="0" smtClean="0"/>
              <a:t>mbgnet.net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brown.edu/Courses/BI0032/gentherp/phame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30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hschool.com/science/biology_place/labbench/lab3/images/stage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79248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152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www.phschool.com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305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dirty="0" smtClean="0"/>
              <a:t>Meiosis goes through the stages of mitosis twice  without going  through interphase S (chromosome replication) in between the two processes.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dirty="0" smtClean="0"/>
              <a:t>Interphase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3600" b="1" dirty="0" smtClean="0"/>
              <a:t>The cell replicates the chromosomes</a:t>
            </a:r>
          </a:p>
          <a:p>
            <a:pPr marL="800100" lvl="1" indent="-342900"/>
            <a:endParaRPr lang="en-US" sz="3600" b="1" dirty="0" smtClean="0"/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3600" b="1" dirty="0" smtClean="0"/>
              <a:t>The new chromosomes are sister chromatids held together by a centromere</a:t>
            </a:r>
          </a:p>
          <a:p>
            <a:endParaRPr lang="en-US" sz="2000" dirty="0"/>
          </a:p>
        </p:txBody>
      </p:sp>
      <p:pic>
        <p:nvPicPr>
          <p:cNvPr id="13314" name="Picture 2" descr="http://www.phschool.com/science/biology_place/labbench/lab3/images/stages2.gif"/>
          <p:cNvPicPr>
            <a:picLocks noChangeAspect="1" noChangeArrowheads="1"/>
          </p:cNvPicPr>
          <p:nvPr/>
        </p:nvPicPr>
        <p:blipFill>
          <a:blip r:embed="rId2" cstate="print"/>
          <a:srcRect r="38865" b="85517"/>
          <a:stretch>
            <a:fillRect/>
          </a:stretch>
        </p:blipFill>
        <p:spPr bwMode="auto">
          <a:xfrm>
            <a:off x="609600" y="4495800"/>
            <a:ext cx="7848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II.  Prophase I</a:t>
            </a:r>
          </a:p>
          <a:p>
            <a:pPr>
              <a:buFont typeface="Wingdings" pitchFamily="2" charset="2"/>
              <a:buChar char="v"/>
            </a:pPr>
            <a:r>
              <a:rPr lang="en-US" sz="5400" b="1" dirty="0" smtClean="0"/>
              <a:t>The pairs of sister chromatids come together with their homologous chromosomes to form a tetrad </a:t>
            </a:r>
            <a:r>
              <a:rPr lang="en-US" sz="4400" b="1" dirty="0" smtClean="0"/>
              <a:t>(4 chromatids)</a:t>
            </a:r>
            <a:endParaRPr lang="en-US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hschool.com/science/biology_place/labbench/lab3/images/stages2.gif"/>
          <p:cNvPicPr>
            <a:picLocks noChangeAspect="1" noChangeArrowheads="1"/>
          </p:cNvPicPr>
          <p:nvPr/>
        </p:nvPicPr>
        <p:blipFill>
          <a:blip r:embed="rId2" cstate="print"/>
          <a:srcRect t="15556" r="52978" b="67777"/>
          <a:stretch>
            <a:fillRect/>
          </a:stretch>
        </p:blipFill>
        <p:spPr bwMode="auto">
          <a:xfrm>
            <a:off x="187960" y="2133600"/>
            <a:ext cx="8422640" cy="3124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105400"/>
            <a:ext cx="4343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86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AutoNum type="romanUcPeriod" startAt="2"/>
            </a:pPr>
            <a:r>
              <a:rPr lang="en-US" sz="4000" b="1" dirty="0" smtClean="0"/>
              <a:t>Prophase I</a:t>
            </a:r>
          </a:p>
          <a:p>
            <a:pPr marL="571500" indent="-571500"/>
            <a:endParaRPr lang="en-US" sz="4000" b="1" dirty="0" smtClean="0"/>
          </a:p>
          <a:p>
            <a:pPr>
              <a:buFont typeface="Wingdings" pitchFamily="2" charset="2"/>
              <a:buChar char="v"/>
            </a:pPr>
            <a:r>
              <a:rPr lang="en-US" sz="4000" b="1" dirty="0" smtClean="0"/>
              <a:t>Crossing over occurs at this time with pieces of  chromosomes exchanging places with other pieces of chromosomes.</a:t>
            </a:r>
          </a:p>
          <a:p>
            <a:endParaRPr lang="en-US" sz="4000" b="1" dirty="0" smtClean="0"/>
          </a:p>
          <a:p>
            <a:pPr>
              <a:buFont typeface="Wingdings" pitchFamily="2" charset="2"/>
              <a:buChar char="v"/>
            </a:pPr>
            <a:r>
              <a:rPr lang="en-US" sz="4000" b="1" dirty="0" smtClean="0"/>
              <a:t>In mitosis, only the pairs of sister chromatids are together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en-US" sz="11500" b="1" u="sng" dirty="0" smtClean="0"/>
              <a:t>Warm-Up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11500" dirty="0" smtClean="0"/>
              <a:t>Study for the midterm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hschool.com/science/biology_place/labbench/lab3/images/crossov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5562600" cy="68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ight Brace 3"/>
          <p:cNvSpPr/>
          <p:nvPr/>
        </p:nvSpPr>
        <p:spPr>
          <a:xfrm>
            <a:off x="4800600" y="3048000"/>
            <a:ext cx="1219200" cy="1752600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581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TETRAD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cnx.org/content/m44479/latest/Figure_12_03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45386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III.  Metaphase I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/>
              <a:t>The tetrads line up at the equator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/>
              <a:t>In mitosis, only the pairs of sister chromatids line up</a:t>
            </a:r>
            <a:endParaRPr lang="en-US" sz="3200" b="1" dirty="0"/>
          </a:p>
        </p:txBody>
      </p:sp>
      <p:pic>
        <p:nvPicPr>
          <p:cNvPr id="3" name="Picture 2" descr="http://www.phschool.com/science/biology_place/labbench/lab3/images/stages2.gif"/>
          <p:cNvPicPr>
            <a:picLocks noChangeAspect="1" noChangeArrowheads="1"/>
          </p:cNvPicPr>
          <p:nvPr/>
        </p:nvPicPr>
        <p:blipFill>
          <a:blip r:embed="rId2" cstate="print"/>
          <a:srcRect t="30000" r="53489" b="50000"/>
          <a:stretch>
            <a:fillRect/>
          </a:stretch>
        </p:blipFill>
        <p:spPr bwMode="auto">
          <a:xfrm>
            <a:off x="381000" y="2971800"/>
            <a:ext cx="7772400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2667000"/>
            <a:ext cx="2438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IV.  Anaphase I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/>
              <a:t>The homologous chromosomes separate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/>
              <a:t>The sister chromatids are still attached to each other</a:t>
            </a:r>
            <a:endParaRPr lang="en-US" sz="4000" b="1" dirty="0"/>
          </a:p>
        </p:txBody>
      </p:sp>
      <p:pic>
        <p:nvPicPr>
          <p:cNvPr id="3" name="Picture 2" descr="http://www.phschool.com/science/biology_place/labbench/lab3/images/stages2.gif"/>
          <p:cNvPicPr>
            <a:picLocks noChangeAspect="1" noChangeArrowheads="1"/>
          </p:cNvPicPr>
          <p:nvPr/>
        </p:nvPicPr>
        <p:blipFill>
          <a:blip r:embed="rId2" cstate="print"/>
          <a:srcRect t="50000" r="52326" b="36667"/>
          <a:stretch>
            <a:fillRect/>
          </a:stretch>
        </p:blipFill>
        <p:spPr bwMode="auto">
          <a:xfrm>
            <a:off x="381000" y="3429000"/>
            <a:ext cx="7696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hschool.com/science/biology_place/labbench/lab3/images/stages2.gif"/>
          <p:cNvPicPr>
            <a:picLocks noChangeAspect="1" noChangeArrowheads="1"/>
          </p:cNvPicPr>
          <p:nvPr/>
        </p:nvPicPr>
        <p:blipFill>
          <a:blip r:embed="rId2" cstate="print"/>
          <a:srcRect t="62222" r="52326" b="10000"/>
          <a:stretch>
            <a:fillRect/>
          </a:stretch>
        </p:blipFill>
        <p:spPr bwMode="auto">
          <a:xfrm>
            <a:off x="533400" y="3200400"/>
            <a:ext cx="5998464" cy="3657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V.  Telophase I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/>
              <a:t>The two new cells split 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/>
              <a:t>Now the sister chromatids need to separate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/>
              <a:t>	C.  Interphase is short with no chromosome replication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hschool.com/science/biology_place/labbench/lab3/images/stages2.gif"/>
          <p:cNvPicPr>
            <a:picLocks noChangeAspect="1" noChangeArrowheads="1"/>
          </p:cNvPicPr>
          <p:nvPr/>
        </p:nvPicPr>
        <p:blipFill>
          <a:blip r:embed="rId2" cstate="print"/>
          <a:srcRect l="50000" t="17778" r="2326" b="65555"/>
          <a:stretch>
            <a:fillRect/>
          </a:stretch>
        </p:blipFill>
        <p:spPr bwMode="auto">
          <a:xfrm>
            <a:off x="228600" y="3352799"/>
            <a:ext cx="7924800" cy="289931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876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VI.  Prophase II</a:t>
            </a:r>
          </a:p>
          <a:p>
            <a:pPr>
              <a:buFont typeface="Wingdings" pitchFamily="2" charset="2"/>
              <a:buChar char="v"/>
            </a:pPr>
            <a:r>
              <a:rPr lang="en-US" sz="5400" b="1" dirty="0" smtClean="0"/>
              <a:t>New spindle fibers form in both new cells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hschool.com/science/biology_place/labbench/lab3/images/stages2.gif"/>
          <p:cNvPicPr>
            <a:picLocks noChangeAspect="1" noChangeArrowheads="1"/>
          </p:cNvPicPr>
          <p:nvPr/>
        </p:nvPicPr>
        <p:blipFill>
          <a:blip r:embed="rId2" cstate="print"/>
          <a:srcRect l="67442" t="33334" r="1163" b="48889"/>
          <a:stretch>
            <a:fillRect/>
          </a:stretch>
        </p:blipFill>
        <p:spPr bwMode="auto">
          <a:xfrm>
            <a:off x="380999" y="2133600"/>
            <a:ext cx="7415213" cy="4394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152400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V.  Metaphase II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/>
              <a:t>The sister chromatids, still attached, line up at the equator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hschool.com/science/biology_place/labbench/lab3/images/stages2.gif"/>
          <p:cNvPicPr>
            <a:picLocks noChangeAspect="1" noChangeArrowheads="1"/>
          </p:cNvPicPr>
          <p:nvPr/>
        </p:nvPicPr>
        <p:blipFill>
          <a:blip r:embed="rId2" cstate="print"/>
          <a:srcRect l="50000" t="50000" r="1163" b="35556"/>
          <a:stretch>
            <a:fillRect/>
          </a:stretch>
        </p:blipFill>
        <p:spPr bwMode="auto">
          <a:xfrm>
            <a:off x="304800" y="3276600"/>
            <a:ext cx="7877908" cy="2438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228600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VI.  Anaphase II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/>
              <a:t>The sister chromatids separate and are pulled to each end of the cells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VII.  Telophase II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/>
              <a:t>Each cell splits to form two more cells 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/>
              <a:t>This makes a total of four gametes which are all haploid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  <p:pic>
        <p:nvPicPr>
          <p:cNvPr id="3" name="Picture 2" descr="http://www.phschool.com/science/biology_place/labbench/lab3/images/stages2.gif"/>
          <p:cNvPicPr>
            <a:picLocks noChangeAspect="1" noChangeArrowheads="1"/>
          </p:cNvPicPr>
          <p:nvPr/>
        </p:nvPicPr>
        <p:blipFill>
          <a:blip r:embed="rId2" cstate="print"/>
          <a:srcRect l="50000" t="64444"/>
          <a:stretch>
            <a:fillRect/>
          </a:stretch>
        </p:blipFill>
        <p:spPr bwMode="auto">
          <a:xfrm>
            <a:off x="3429000" y="2743200"/>
            <a:ext cx="5300663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819400"/>
            <a:ext cx="32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This means they have half the chromosomes  they are supposed to have.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.miami.edu/dana/104/gametogen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6172200" cy="646554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91200" y="5943600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www.bio.miami.edu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en-US" sz="13800" b="1" u="sng" dirty="0" smtClean="0"/>
              <a:t>Warm-Up</a:t>
            </a:r>
            <a:r>
              <a:rPr lang="en-US" sz="11500" dirty="0" smtClean="0"/>
              <a:t/>
            </a:r>
            <a:br>
              <a:rPr lang="en-US" sz="11500" dirty="0" smtClean="0"/>
            </a:br>
            <a:r>
              <a:rPr lang="en-US" sz="13800" dirty="0" smtClean="0"/>
              <a:t>Study for the </a:t>
            </a:r>
            <a:r>
              <a:rPr lang="en-US" sz="13800" dirty="0" smtClean="0"/>
              <a:t>Quiz.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6928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229600" cy="6601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When an egg and a sperm get together the resulting cell is called a </a:t>
            </a:r>
            <a:r>
              <a:rPr lang="en-US" sz="3800" b="1" u="sng" dirty="0" smtClean="0"/>
              <a:t>zygote</a:t>
            </a:r>
            <a:r>
              <a:rPr lang="en-US" sz="3800" dirty="0" smtClean="0"/>
              <a:t>.</a:t>
            </a:r>
          </a:p>
          <a:p>
            <a:r>
              <a:rPr lang="en-US" sz="3800" dirty="0" smtClean="0"/>
              <a:t>This cell is now diploid again with a full set of chromosomes.</a:t>
            </a:r>
          </a:p>
          <a:p>
            <a:r>
              <a:rPr lang="en-US" sz="3800" dirty="0" smtClean="0"/>
              <a:t>The </a:t>
            </a:r>
            <a:r>
              <a:rPr lang="en-US" sz="3800" b="1" u="sng" dirty="0" smtClean="0"/>
              <a:t>zygote</a:t>
            </a:r>
            <a:r>
              <a:rPr lang="en-US" sz="3800" dirty="0" smtClean="0"/>
              <a:t> will grow into an </a:t>
            </a:r>
            <a:r>
              <a:rPr lang="en-US" sz="3800" b="1" u="sng" dirty="0" smtClean="0"/>
              <a:t>embryo</a:t>
            </a:r>
            <a:r>
              <a:rPr lang="en-US" sz="3800" dirty="0" smtClean="0"/>
              <a:t>.</a:t>
            </a:r>
          </a:p>
          <a:p>
            <a:endParaRPr lang="en-US" sz="3800" dirty="0" smtClean="0"/>
          </a:p>
          <a:p>
            <a:r>
              <a:rPr lang="en-US" sz="3800" dirty="0" smtClean="0"/>
              <a:t>If meiosis did not occur before fertilization, cells would have twice the DNA than they are supposed to. 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ws.collin.edu/biopage/faculty/mcculloch/1406/outlines/chapter%2012/Ar14-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534400" cy="640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457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diploid cells	haploid	diploid again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400800" y="5867400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iws.collin.edu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Early Development</a:t>
            </a:r>
          </a:p>
          <a:p>
            <a:r>
              <a:rPr lang="en-US" sz="4400" dirty="0" smtClean="0"/>
              <a:t>Then through cell division (mitosis), the zygote becomes a blastula.</a:t>
            </a:r>
            <a:endParaRPr lang="en-US" sz="4400" dirty="0"/>
          </a:p>
        </p:txBody>
      </p:sp>
      <p:pic>
        <p:nvPicPr>
          <p:cNvPr id="1026" name="Picture 2" descr="http://www.geol.umd.edu/~jmerck/honr219d/images/08/zygo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91000"/>
            <a:ext cx="4191000" cy="233934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519446"/>
            <a:ext cx="1853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www.geol.umd.edu</a:t>
            </a:r>
            <a:endParaRPr lang="en-US" sz="1600" dirty="0"/>
          </a:p>
        </p:txBody>
      </p:sp>
      <p:pic>
        <p:nvPicPr>
          <p:cNvPr id="1028" name="Picture 4" descr="http://worms.zoology.wisc.edu/dd2/echino/cleavage/files/page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400"/>
            <a:ext cx="4314825" cy="27908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5181600"/>
            <a:ext cx="2527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worms.zoology.wisc.edu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867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blastula</a:t>
            </a:r>
            <a:endParaRPr lang="en-US" sz="40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6972300" y="4991100"/>
            <a:ext cx="1524000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733800" y="5943600"/>
            <a:ext cx="17526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Early Development</a:t>
            </a:r>
          </a:p>
          <a:p>
            <a:r>
              <a:rPr lang="en-US" sz="4800" dirty="0" smtClean="0"/>
              <a:t>The cells of the blastula are embryonic stem cells.  </a:t>
            </a:r>
          </a:p>
          <a:p>
            <a:r>
              <a:rPr lang="en-US" sz="4800" b="1" u="sng" dirty="0" smtClean="0"/>
              <a:t>Stem Cells </a:t>
            </a:r>
            <a:r>
              <a:rPr lang="en-US" sz="4800" dirty="0" smtClean="0"/>
              <a:t>are unspecialized cells.  This means they have not yet differentiated to build different tissues that make the body of the organism.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At this step, each species tissues start to differentiate depending on evolutionary development.</a:t>
            </a:r>
            <a:endParaRPr lang="en-US" sz="3600" dirty="0"/>
          </a:p>
        </p:txBody>
      </p:sp>
      <p:pic>
        <p:nvPicPr>
          <p:cNvPr id="21506" name="Picture 2" descr="https://bealbio.wikispaces.com/file/view/compembryology_pic.jpg/89605487/compembryology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477000" cy="4648200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 rot="5400000">
            <a:off x="6172200" y="4495800"/>
            <a:ext cx="320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3"/>
              </a:rPr>
              <a:t>https://bealbio.wikispaces.com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" y="6246"/>
            <a:ext cx="9109151" cy="685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181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867400" cy="69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04800"/>
            <a:ext cx="7924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Sexual reproduction and </a:t>
            </a:r>
          </a:p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Meiosis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/>
            <a:endParaRPr lang="en-US" sz="2400" dirty="0" smtClean="0">
              <a:latin typeface="Broadway" pitchFamily="82" charset="0"/>
            </a:endParaRPr>
          </a:p>
          <a:p>
            <a:pPr algn="ctr"/>
            <a:r>
              <a:rPr lang="en-US" sz="3600" dirty="0" smtClean="0">
                <a:latin typeface="Algerian" pitchFamily="82" charset="0"/>
              </a:rPr>
              <a:t>Wake County </a:t>
            </a:r>
          </a:p>
          <a:p>
            <a:pPr algn="ctr"/>
            <a:r>
              <a:rPr lang="en-US" sz="3600" dirty="0" smtClean="0">
                <a:latin typeface="Algerian" pitchFamily="82" charset="0"/>
              </a:rPr>
              <a:t>Biology Curriculum</a:t>
            </a:r>
          </a:p>
          <a:p>
            <a:pPr algn="ctr"/>
            <a:endParaRPr lang="en-US" sz="5400" dirty="0"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REVIEW</a:t>
            </a:r>
          </a:p>
          <a:p>
            <a:pPr algn="ctr"/>
            <a:r>
              <a:rPr lang="en-US" sz="6000" b="1" u="sng" dirty="0" smtClean="0"/>
              <a:t>Asexual Reproduction</a:t>
            </a:r>
          </a:p>
          <a:p>
            <a:pPr marL="1314450" lvl="1" indent="-857250">
              <a:buFont typeface="Wingdings" pitchFamily="2" charset="2"/>
              <a:buChar char="v"/>
            </a:pPr>
            <a:r>
              <a:rPr lang="en-US" sz="5400" dirty="0" smtClean="0"/>
              <a:t>Reproduction with only one parent (mitosis)</a:t>
            </a:r>
          </a:p>
          <a:p>
            <a:pPr marL="1314450" lvl="1" indent="-857250">
              <a:buFont typeface="Wingdings" pitchFamily="2" charset="2"/>
              <a:buChar char="v"/>
            </a:pPr>
            <a:r>
              <a:rPr lang="en-US" sz="5400" dirty="0" smtClean="0"/>
              <a:t>Single celled organisms reproduce by mitosis.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culty.ksu.edu.sa/shoeib/Pictures%20Library/06-11_BinaryFiss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403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Mitosis creates new somatic (body) cells.</a:t>
            </a:r>
          </a:p>
          <a:p>
            <a:pPr algn="ctr"/>
            <a:endParaRPr lang="en-US" sz="4800" b="1" u="sng" dirty="0" smtClean="0"/>
          </a:p>
          <a:p>
            <a:pPr algn="ctr"/>
            <a:r>
              <a:rPr lang="en-US" sz="7200" b="1" dirty="0" smtClean="0"/>
              <a:t>Growth</a:t>
            </a:r>
          </a:p>
        </p:txBody>
      </p:sp>
      <p:pic>
        <p:nvPicPr>
          <p:cNvPr id="45058" name="Picture 2" descr="http://www.vcbio.science.ru.nl/images/cellcycle/PL0196_500zOnionRootTipQuiescentCenter10xort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1" y="19358"/>
            <a:ext cx="5105400" cy="683864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486400" y="6488668"/>
            <a:ext cx="2874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www.vcbio.science.ru.nl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1877</TotalTime>
  <Words>742</Words>
  <Application>Microsoft Office PowerPoint</Application>
  <PresentationFormat>On-screen Show (4:3)</PresentationFormat>
  <Paragraphs>131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Algerian</vt:lpstr>
      <vt:lpstr>Arial</vt:lpstr>
      <vt:lpstr>Baskerville Old Face</vt:lpstr>
      <vt:lpstr>Broadway</vt:lpstr>
      <vt:lpstr>Calibri</vt:lpstr>
      <vt:lpstr>Castellar</vt:lpstr>
      <vt:lpstr>Century Schoolbook</vt:lpstr>
      <vt:lpstr>Wingdings</vt:lpstr>
      <vt:lpstr>Wingdings 2</vt:lpstr>
      <vt:lpstr>Oriel</vt:lpstr>
      <vt:lpstr>Warm-Up What are the three types of RNA?  What jobs do they have in protein synthesis? </vt:lpstr>
      <vt:lpstr>Warm-Up Between the two processes of mitosis and meiosis, which is asexual reproduction and which is sexual reproduction? </vt:lpstr>
      <vt:lpstr>Warm-Up Get out your “Cell Differentiation” Activity.</vt:lpstr>
      <vt:lpstr>Warm-Up Study for the midterm</vt:lpstr>
      <vt:lpstr>Warm-Up Study for the Quiz.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Sexual reproduction is different!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WCPSS</dc:creator>
  <cp:lastModifiedBy>sbrown5</cp:lastModifiedBy>
  <cp:revision>187</cp:revision>
  <dcterms:created xsi:type="dcterms:W3CDTF">2010-10-14T14:58:55Z</dcterms:created>
  <dcterms:modified xsi:type="dcterms:W3CDTF">2016-10-12T16:45:51Z</dcterms:modified>
</cp:coreProperties>
</file>