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2"/>
  </p:notesMasterIdLst>
  <p:handoutMasterIdLst>
    <p:handoutMasterId r:id="rId63"/>
  </p:handoutMasterIdLst>
  <p:sldIdLst>
    <p:sldId id="363" r:id="rId3"/>
    <p:sldId id="362" r:id="rId4"/>
    <p:sldId id="319" r:id="rId5"/>
    <p:sldId id="313" r:id="rId6"/>
    <p:sldId id="364" r:id="rId7"/>
    <p:sldId id="365" r:id="rId8"/>
    <p:sldId id="315" r:id="rId9"/>
    <p:sldId id="276" r:id="rId10"/>
    <p:sldId id="278" r:id="rId11"/>
    <p:sldId id="257" r:id="rId12"/>
    <p:sldId id="312" r:id="rId13"/>
    <p:sldId id="317" r:id="rId14"/>
    <p:sldId id="273" r:id="rId15"/>
    <p:sldId id="282" r:id="rId16"/>
    <p:sldId id="275" r:id="rId17"/>
    <p:sldId id="320" r:id="rId18"/>
    <p:sldId id="321" r:id="rId19"/>
    <p:sldId id="258" r:id="rId20"/>
    <p:sldId id="281" r:id="rId21"/>
    <p:sldId id="280" r:id="rId22"/>
    <p:sldId id="274" r:id="rId23"/>
    <p:sldId id="318" r:id="rId24"/>
    <p:sldId id="277" r:id="rId25"/>
    <p:sldId id="283" r:id="rId26"/>
    <p:sldId id="259" r:id="rId27"/>
    <p:sldId id="260" r:id="rId28"/>
    <p:sldId id="261" r:id="rId29"/>
    <p:sldId id="284" r:id="rId30"/>
    <p:sldId id="267" r:id="rId31"/>
    <p:sldId id="266" r:id="rId32"/>
    <p:sldId id="285" r:id="rId33"/>
    <p:sldId id="286" r:id="rId34"/>
    <p:sldId id="287" r:id="rId35"/>
    <p:sldId id="289" r:id="rId36"/>
    <p:sldId id="290" r:id="rId37"/>
    <p:sldId id="288" r:id="rId38"/>
    <p:sldId id="291" r:id="rId39"/>
    <p:sldId id="292" r:id="rId40"/>
    <p:sldId id="296" r:id="rId41"/>
    <p:sldId id="298" r:id="rId42"/>
    <p:sldId id="300" r:id="rId43"/>
    <p:sldId id="299" r:id="rId44"/>
    <p:sldId id="323" r:id="rId45"/>
    <p:sldId id="322" r:id="rId46"/>
    <p:sldId id="270" r:id="rId47"/>
    <p:sldId id="301" r:id="rId48"/>
    <p:sldId id="293" r:id="rId49"/>
    <p:sldId id="295" r:id="rId50"/>
    <p:sldId id="294" r:id="rId51"/>
    <p:sldId id="324" r:id="rId52"/>
    <p:sldId id="311" r:id="rId53"/>
    <p:sldId id="279" r:id="rId54"/>
    <p:sldId id="302" r:id="rId55"/>
    <p:sldId id="303" r:id="rId56"/>
    <p:sldId id="304" r:id="rId57"/>
    <p:sldId id="305" r:id="rId58"/>
    <p:sldId id="366" r:id="rId59"/>
    <p:sldId id="367" r:id="rId60"/>
    <p:sldId id="36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F3B"/>
    <a:srgbClr val="0A625D"/>
    <a:srgbClr val="26B7AE"/>
    <a:srgbClr val="BFEF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37" autoAdjust="0"/>
  </p:normalViewPr>
  <p:slideViewPr>
    <p:cSldViewPr>
      <p:cViewPr varScale="1">
        <p:scale>
          <a:sx n="51" d="100"/>
          <a:sy n="51" d="100"/>
        </p:scale>
        <p:origin x="12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2ADB-B0F0-423F-A71F-F2E717E64FF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C290-76F9-437D-B14C-BF73E971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E26074-47DC-4A73-9EBF-2D9A622ABE8B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824605-1D94-4A2C-96D1-4FD2D672C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0"/>
            <a:ext cx="5486400" cy="8413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486400"/>
            <a:ext cx="45720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DAC4-952F-499C-88C6-9E4A683772FF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84D5-8FCB-4B9A-BCC6-4F60EC71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0765-C80E-42CA-AA0C-6AA6A0A54BB9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DBAC-2D1B-4D44-A46A-F684B2C14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43A5-C99B-478E-B4F8-4DDA532DF85F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37D-1C87-417E-997D-79102572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2844-D0E9-4E6B-ADE4-3B5D35A653A6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E635-97B4-4EE6-9E73-65109097D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CA44-4817-444D-A413-56B26ADCEF37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2B09-E11B-43EF-9A63-7B840B546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30FB-3C77-44E3-86C8-C4A09DCA8B03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E1ED-DE08-4587-A4F9-67037EE4C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986E-753F-4520-84AF-82C6774A5675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487E-9225-47A6-9D84-1CE9C90FF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E75E-6302-4AF7-A468-BE25A88F218F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F0EE-C054-495E-8EFA-1C011E3D4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A7C6-273A-4EBE-BD99-AA12401B0FEB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C261-BD8F-4A27-8444-5FAAAC889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C0E0-C815-42A9-8097-5DBD1D7FD2B0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18D1-B161-4578-ABE3-0820BAA06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8858-CEC6-4FEA-87B5-61D6F0848297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4A55-C654-461D-93F4-8F8A90A1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9144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473FBE-ADE8-4C77-A9C6-ACC826809516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7249DB-040D-430F-9817-86C96E1F0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abangout.com/modules/com_jupdateman/formation-of-a-peptide-bond-1936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D3931-3FA0-489F-9E76-02A3B43C1F7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Warm-Up</a:t>
            </a:r>
          </a:p>
          <a:p>
            <a:pPr algn="ctr"/>
            <a:r>
              <a:rPr lang="en-US" sz="7200" dirty="0" smtClean="0"/>
              <a:t>Why is a basic understanding of chemistry important when studying biology?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629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112" charset="0"/>
                <a:cs typeface="Tahoma" pitchFamily="112" charset="0"/>
              </a:rPr>
              <a:t>Organic VS Inorganic</a:t>
            </a:r>
            <a:br>
              <a:rPr lang="en-US" dirty="0" smtClean="0">
                <a:latin typeface="Tahoma" pitchFamily="112" charset="0"/>
                <a:cs typeface="Tahoma" pitchFamily="112" charset="0"/>
              </a:rPr>
            </a:br>
            <a:r>
              <a:rPr lang="en-US" dirty="0" smtClean="0">
                <a:latin typeface="Tahoma" pitchFamily="112" charset="0"/>
                <a:cs typeface="Tahoma" pitchFamily="112" charset="0"/>
              </a:rPr>
              <a:t>Molecules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3600" dirty="0" smtClean="0"/>
              <a:t>Organic Molecules – are molecules made with carbon as one of the components.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dirty="0" smtClean="0"/>
              <a:t>Examples:  proteins, lipids (fats and oils), carbohydrates, and nucleic acids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dirty="0" smtClean="0"/>
              <a:t>Inorganic Molecules – do not contain carbon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dirty="0" smtClean="0"/>
              <a:t>Examples – water, salts, etc…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6294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Tahoma" pitchFamily="112" charset="0"/>
                <a:cs typeface="Tahoma" pitchFamily="112" charset="0"/>
              </a:rPr>
              <a:t>Macromolecules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4400" dirty="0" smtClean="0"/>
              <a:t>Means “giant molecules”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4400" dirty="0" smtClean="0"/>
              <a:t>Formed in a process called condensation.  (Also known as polymerization)</a:t>
            </a:r>
          </a:p>
          <a:p>
            <a:pPr eaLnBrk="1" hangingPunct="1"/>
            <a:endParaRPr lang="en-US" sz="4400" dirty="0" smtClean="0"/>
          </a:p>
          <a:p>
            <a:pPr eaLnBrk="1" hangingPunct="1"/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6294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Tahoma" pitchFamily="112" charset="0"/>
                <a:cs typeface="Tahoma" pitchFamily="112" charset="0"/>
              </a:rPr>
              <a:t>Macromolecules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4400" dirty="0" smtClean="0"/>
              <a:t>Carbon creates long complex molecules because of the many types of bonds that it creates and the many different compounds that it can bond with.</a:t>
            </a:r>
          </a:p>
          <a:p>
            <a:pPr eaLnBrk="1" hangingPunct="1"/>
            <a:endParaRPr lang="en-US" sz="4400" dirty="0" smtClean="0"/>
          </a:p>
          <a:p>
            <a:pPr eaLnBrk="1" hangingPunct="1"/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Proteins: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Are polymers (“many units”) made of monomers (“single units”) called amino acids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Amino acids are made of made up of carbon, hydrogen, oxygen and nitrogen (sometimes sulphur)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3505200" cy="5257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Proteins (continued):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Are made of amino acids that are made of carbon, hydrogen, oxygen, nitrogen, and some sulfur.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C, H, O, N, S</a:t>
            </a:r>
            <a:endParaRPr lang="en-US" sz="3200" dirty="0"/>
          </a:p>
        </p:txBody>
      </p:sp>
      <p:pic>
        <p:nvPicPr>
          <p:cNvPr id="40962" name="Picture 2" descr="http://www.teachersparadise.com/ency/en/media/c/c5/amino_acid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17052"/>
            <a:ext cx="5480858" cy="528854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10200" y="6596390"/>
            <a:ext cx="19175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www.teachersparadise.com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Proteins (continued):  Structure</a:t>
            </a:r>
            <a:endParaRPr lang="en-US" sz="3200" dirty="0" smtClean="0"/>
          </a:p>
        </p:txBody>
      </p:sp>
      <p:pic>
        <p:nvPicPr>
          <p:cNvPr id="2050" name="Picture 2" descr="http://scienceaid.co.uk/biology/biochemistry/images/pept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68971"/>
            <a:ext cx="5486400" cy="468902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429000" y="3200400"/>
            <a:ext cx="2743200" cy="1676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43600" y="4876800"/>
            <a:ext cx="167640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038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water molecule is kicked out.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Proteins (continued):  Structure</a:t>
            </a:r>
            <a:endParaRPr lang="en-US" sz="3200" dirty="0" smtClean="0"/>
          </a:p>
        </p:txBody>
      </p:sp>
      <p:pic>
        <p:nvPicPr>
          <p:cNvPr id="2050" name="Picture 2" descr="http://scienceaid.co.uk/biology/biochemistry/images/pept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68971"/>
            <a:ext cx="5486400" cy="468902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81200" y="5562600"/>
            <a:ext cx="2743200" cy="1295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Amino acids in proteins are held together by peptide bonds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4478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A peptide bond is a covalent bond formed between two amino acids</a:t>
            </a:r>
            <a:endParaRPr lang="en-US" sz="4000" dirty="0"/>
          </a:p>
        </p:txBody>
      </p:sp>
      <p:pic>
        <p:nvPicPr>
          <p:cNvPr id="1026" name="Picture 2" descr="http://cmgm.stanford.edu/biochem/biochem201/Slides/Protein%20Structure/Peptide%20Bond%20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203544" cy="2362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488668"/>
            <a:ext cx="2095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3"/>
              </a:rPr>
              <a:t>www.mmabangout.com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72200" y="685800"/>
            <a:ext cx="2971800" cy="5486400"/>
          </a:xfrm>
        </p:spPr>
        <p:txBody>
          <a:bodyPr/>
          <a:lstStyle/>
          <a:p>
            <a:r>
              <a:rPr lang="en-US" dirty="0" smtClean="0"/>
              <a:t>As the protein chain is made, it begins to fold into a three dimensional structure.</a:t>
            </a:r>
            <a:endParaRPr lang="en-US" dirty="0"/>
          </a:p>
        </p:txBody>
      </p:sp>
      <p:pic>
        <p:nvPicPr>
          <p:cNvPr id="7" name="Picture 2" descr="http://www.yellowtang.org/images/levels_of_protein_s_c_la_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484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6248400"/>
            <a:ext cx="222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www.yellowtang.org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nx.org/content/m11461/latest/protein_fo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"/>
            <a:ext cx="9144001" cy="548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609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cnx.org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8800" dirty="0" smtClean="0"/>
              <a:t>Warm-Up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0" dirty="0" smtClean="0"/>
              <a:t>Of what elements are you made?  Of what molecules </a:t>
            </a:r>
            <a:r>
              <a:rPr lang="en-US" sz="8000" smtClean="0"/>
              <a:t>are you made?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6/60/Myoglo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16018"/>
            <a:ext cx="6019800" cy="66657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62484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sz="6600" dirty="0" smtClean="0"/>
              <a:t>Proteins (continued):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800" dirty="0" smtClean="0"/>
              <a:t>Have many functions</a:t>
            </a:r>
          </a:p>
          <a:p>
            <a:pPr>
              <a:buNone/>
            </a:pPr>
            <a:r>
              <a:rPr lang="en-US" sz="4000" dirty="0" smtClean="0"/>
              <a:t>1) Proteins build tissues of the body.</a:t>
            </a:r>
          </a:p>
          <a:p>
            <a:pPr>
              <a:buNone/>
            </a:pPr>
            <a:r>
              <a:rPr lang="en-US" sz="4000" dirty="0" smtClean="0"/>
              <a:t>2) They maintain and replace damaged tissues. </a:t>
            </a:r>
          </a:p>
          <a:p>
            <a:pPr>
              <a:buNone/>
            </a:pPr>
            <a:r>
              <a:rPr lang="en-US" sz="4000" dirty="0" smtClean="0"/>
              <a:t>3) They carry out regulating activities as enzymes and hormones.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sz="6600" dirty="0" smtClean="0"/>
              <a:t>Proteins (continued):</a:t>
            </a:r>
            <a:endParaRPr lang="en-US" sz="4400" dirty="0" smtClean="0"/>
          </a:p>
          <a:p>
            <a:pPr>
              <a:buNone/>
            </a:pPr>
            <a:r>
              <a:rPr lang="en-US" sz="4000" dirty="0" smtClean="0"/>
              <a:t>4) They are protective as antibodies. </a:t>
            </a:r>
          </a:p>
          <a:p>
            <a:pPr>
              <a:buNone/>
            </a:pPr>
            <a:r>
              <a:rPr lang="en-US" sz="4000" dirty="0" smtClean="0"/>
              <a:t>5) They help in other important activities such as movement of skeletal muscles, transport of oxygen, pigmentation of skin, etc.</a:t>
            </a:r>
          </a:p>
          <a:p>
            <a:pPr>
              <a:buNone/>
            </a:pPr>
            <a:r>
              <a:rPr lang="en-US" sz="4000" dirty="0" smtClean="0"/>
              <a:t>6) Hemoglobin carries oxygen </a:t>
            </a:r>
            <a:r>
              <a:rPr lang="en-US" sz="4000" smtClean="0"/>
              <a:t>in blood</a:t>
            </a:r>
            <a:endParaRPr lang="en-US" sz="4000" dirty="0" smtClean="0"/>
          </a:p>
          <a:p>
            <a:pPr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Carbohydrate: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Includes sugars, starches, cellulose, and glycogen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Starches are polymers, or polysaccharides, made of monomers called monosaccharides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Disaccharide is two monomers joined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Carbohydrate (continued):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Includes the elements of carbon, hydrogen, and oxygen.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Usually found in the following ratio:C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</a:t>
            </a:r>
            <a:r>
              <a:rPr lang="en-US" sz="4000" baseline="-25000" dirty="0" smtClean="0"/>
              <a:t>1 </a:t>
            </a:r>
            <a:r>
              <a:rPr lang="en-US" sz="4000" dirty="0" smtClean="0"/>
              <a:t>OR  1 : 2 : 1</a:t>
            </a:r>
            <a:endParaRPr lang="en-US" sz="4000" baseline="-25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Glucose is C</a:t>
            </a:r>
            <a:r>
              <a:rPr lang="en-US" sz="4000" baseline="-25000" dirty="0" smtClean="0"/>
              <a:t>6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12</a:t>
            </a:r>
            <a:r>
              <a:rPr lang="en-US" sz="4000" dirty="0" smtClean="0"/>
              <a:t>O</a:t>
            </a:r>
            <a:r>
              <a:rPr lang="en-US" sz="4000" baseline="-25000" dirty="0" smtClean="0"/>
              <a:t>6</a:t>
            </a:r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Sugars and starches are used as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g.ccsf.cc.ca.us/~mmalacho/physio/oll/Lesson1/images/2Slide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889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Condensation to form 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Monosaccharides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295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Disaccharide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iology.lsu.edu/introbio/summer/Summer2004/1201/RF/Chapter%205%20review_files/image002.jpg"/>
          <p:cNvPicPr>
            <a:picLocks noChangeAspect="1" noChangeArrowheads="1"/>
          </p:cNvPicPr>
          <p:nvPr/>
        </p:nvPicPr>
        <p:blipFill>
          <a:blip r:embed="rId2" cstate="print"/>
          <a:srcRect b="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oweb.wku.edu/courses/biol115/wyatt/biochem/Carbos/Carb_p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bioweb.wku.edu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Lipids – Fats and Oils: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Lipids do not dissolve in water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Are polymers made of chains of carbons with many hydrogens attached and just a few oxygens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culty.clintoncc.suny.edu/faculty/michael.gregory/files/Bio%20101/Bio%20101%20Lectures/Biochemistry/triglyceride%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5248887" cy="3962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6488668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faculty.clintoncc.suny.edu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Triglyceride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Formed from a </a:t>
            </a:r>
            <a:r>
              <a:rPr lang="en-US" sz="2400" u="sng" dirty="0" smtClean="0"/>
              <a:t>glycerol</a:t>
            </a:r>
            <a:r>
              <a:rPr lang="en-US" sz="2400" dirty="0" smtClean="0"/>
              <a:t> and three </a:t>
            </a:r>
            <a:r>
              <a:rPr lang="en-US" sz="2400" u="sng" dirty="0" smtClean="0"/>
              <a:t>fatty acids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133600" y="1905000"/>
            <a:ext cx="762000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66800" y="2438400"/>
            <a:ext cx="1143000" cy="4038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877594" y="2133600"/>
            <a:ext cx="456406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362200" y="2514600"/>
            <a:ext cx="4114800" cy="12192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62200" y="3886200"/>
            <a:ext cx="4114800" cy="12192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62200" y="5257800"/>
            <a:ext cx="4114800" cy="12192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dirty="0" smtClean="0"/>
              <a:t>Warm-Up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 smtClean="0"/>
              <a:t>What is condensation?  What macromolecule is formed by bonding amino acids in this process?  What by-product is formed</a:t>
            </a:r>
            <a:r>
              <a:rPr lang="en-US" sz="6400" smtClean="0"/>
              <a:t>?  </a:t>
            </a:r>
            <a:endParaRPr lang="en-US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aculty.clintoncc.suny.edu/faculty/michael.gregory/files/Bio%20101/Bio%20101%20Lectures/Biochemistry/glycerol,%20fatty%20acids,%20triglycer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7092356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fats join, water is kicked out.  This is why the process is called </a:t>
            </a:r>
            <a:r>
              <a:rPr lang="en-US" sz="2800" b="1" u="sng" dirty="0" smtClean="0"/>
              <a:t>condensation.</a:t>
            </a:r>
            <a:endParaRPr lang="en-US" sz="28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6096000" y="6488668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faculty.clintoncc.suny.edu/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culty.clintoncc.suny.edu/faculty/michael.gregory/files/Bio%20101/Bio%20101%20Lectures/Biochemistry/triglyceride%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1"/>
            <a:ext cx="7065807" cy="5334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63246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faculty.clintoncc.suny.edu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Triglyceride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realfitnessblog.com/wp-content/uploads/2008/11/fat_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4478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more hydrogens there are, the more </a:t>
            </a:r>
            <a:r>
              <a:rPr lang="en-US" sz="4800" b="1" u="sng" dirty="0" smtClean="0"/>
              <a:t>saturated</a:t>
            </a:r>
            <a:r>
              <a:rPr lang="en-US" sz="4800" dirty="0" smtClean="0"/>
              <a:t>  a fat becomes.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248400" y="6488668"/>
            <a:ext cx="272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www.realfitnessblog.com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ikispaces.psu.edu/download/attachments/38807951/triacylglycer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Lipids – Fats and Oils: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Lipids are used by organisms to store energy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Lipids are the main component of cell membranes. 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Lipids make-up cell membranes in the form of </a:t>
            </a:r>
            <a:r>
              <a:rPr lang="en-US" sz="4000" b="1" u="sng" dirty="0" smtClean="0">
                <a:solidFill>
                  <a:srgbClr val="FF0000"/>
                </a:solidFill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Uses of Lipids</a:t>
            </a:r>
            <a:endParaRPr lang="en-US" sz="7200" dirty="0"/>
          </a:p>
        </p:txBody>
      </p:sp>
      <p:pic>
        <p:nvPicPr>
          <p:cNvPr id="48130" name="Picture 2" descr="http://web.nestucca.k12.or.us/nvhs/staff/whitehead/phospholip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70104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1066800"/>
            <a:ext cx="251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Instead of three fatty acids there are only two.  The place of the third fatty acid is taken by a phosphate group.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04800" y="3352800"/>
            <a:ext cx="2590800" cy="2362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265976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web.nestucca.k12.or.us/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Uses of Lipids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066800"/>
            <a:ext cx="251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Instead of three fatty acids there are only two.  The place of the third fatty acid is taken by a phosphate group.</a:t>
            </a:r>
            <a:endParaRPr lang="en-US" sz="3200" dirty="0"/>
          </a:p>
        </p:txBody>
      </p:sp>
      <p:pic>
        <p:nvPicPr>
          <p:cNvPr id="48132" name="Picture 4" descr="http://bioweb.wku.edu/courses/biol115/wyatt/biochem/lipid/P-lip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086600" y="648866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bioweb.wku.edu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-mediawiki-sites.thefullwiki.org/10/3/0/0/929635041145892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88668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images-mediawiki-sites.thefullwiki.org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anatomysblueprint.com/general_body_organization/images/lipid_bi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1"/>
            <a:ext cx="914400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Phospholipid bilayer structure of a cell membrane.  You will learn all the other parts later.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562600" y="648866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anatomysblueprint.com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153400" cy="49530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Nucleic Acid: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Includes DNA and RNA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DNA is used to store all the information an organism needs for growth, development and survival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RNA is used to produce proteins in an organism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9600" b="1" u="sng" dirty="0" smtClean="0"/>
              <a:t>Warm-Up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800" dirty="0" smtClean="0"/>
              <a:t>Compare and contrast organic and inorganic molecules.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629400" cy="914400"/>
          </a:xfrm>
        </p:spPr>
        <p:txBody>
          <a:bodyPr/>
          <a:lstStyle/>
          <a:p>
            <a:r>
              <a:rPr lang="en-US" dirty="0" smtClean="0"/>
              <a:t>Four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Nucleic Acid </a:t>
            </a:r>
            <a:r>
              <a:rPr lang="en-US" sz="4800" dirty="0" smtClean="0"/>
              <a:t>(continued):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DNA and RNA are polymers made of monomers called nucleotides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Nucleotides are made of carbon, hydrogen, oxygen, phosphorus and nitrogen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629400" cy="609600"/>
          </a:xfrm>
        </p:spPr>
        <p:txBody>
          <a:bodyPr/>
          <a:lstStyle/>
          <a:p>
            <a:r>
              <a:rPr lang="en-US" dirty="0" smtClean="0"/>
              <a:t>Structure of a Nucleotide</a:t>
            </a:r>
            <a:endParaRPr lang="en-US" dirty="0"/>
          </a:p>
        </p:txBody>
      </p:sp>
      <p:pic>
        <p:nvPicPr>
          <p:cNvPr id="54274" name="Picture 2" descr="http://4.bp.blogspot.com/_207DNIaL-gc/TKzEy9Phx_I/AAAAAAAAARs/NBqu83JLX0s/s1600/C:%5Cfakepath%5Cnucleo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7315200" cy="49362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6488668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4.bp.blogspot.com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52400"/>
            <a:ext cx="3048000" cy="3048000"/>
          </a:xfrm>
        </p:spPr>
        <p:txBody>
          <a:bodyPr/>
          <a:lstStyle/>
          <a:p>
            <a:r>
              <a:rPr lang="en-US" dirty="0" smtClean="0"/>
              <a:t>Nucleotides join in double strands called DNA</a:t>
            </a:r>
            <a:endParaRPr lang="en-US" dirty="0"/>
          </a:p>
        </p:txBody>
      </p:sp>
      <p:pic>
        <p:nvPicPr>
          <p:cNvPr id="55298" name="Picture 2" descr="http://www.mhhe.com/biosci/esp/2001_gbio/folder_structure/ge/m4/s1/assets/images/gem4s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09492" cy="6858000"/>
          </a:xfrm>
          <a:prstGeom prst="rect">
            <a:avLst/>
          </a:prstGeom>
          <a:noFill/>
        </p:spPr>
      </p:pic>
      <p:pic>
        <p:nvPicPr>
          <p:cNvPr id="5" name="Picture 2" descr="http://4.bp.blogspot.com/_207DNIaL-gc/TKzEy9Phx_I/AAAAAAAAARs/NBqu83JLX0s/s1600/C:%5Cfakepath%5Cnucleot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05" y="4419600"/>
            <a:ext cx="3362869" cy="2269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4038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Monomer - nucleotide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828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 - DNA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24600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www.mhhe.com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447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Hydrogen bonds are weak bonds formed when covalent molecules have slight negative and positive charges that cause attractions.</a:t>
            </a:r>
            <a:endParaRPr lang="en-US" sz="2800" dirty="0"/>
          </a:p>
        </p:txBody>
      </p:sp>
      <p:pic>
        <p:nvPicPr>
          <p:cNvPr id="78849" name="Picture 1" descr="http://swift.cmbi.ru.nl/teach/B2/IMAGE/Hbondorbital.gif%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23261"/>
            <a:ext cx="4114800" cy="3634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52400"/>
            <a:ext cx="3048000" cy="4191000"/>
          </a:xfrm>
        </p:spPr>
        <p:txBody>
          <a:bodyPr/>
          <a:lstStyle/>
          <a:p>
            <a:r>
              <a:rPr lang="en-US" dirty="0" smtClean="0"/>
              <a:t>Nucleotides are attached by bonds called hydrogen bonds</a:t>
            </a:r>
            <a:endParaRPr lang="en-US" dirty="0"/>
          </a:p>
        </p:txBody>
      </p:sp>
      <p:pic>
        <p:nvPicPr>
          <p:cNvPr id="55298" name="Picture 2" descr="http://www.mhhe.com/biosci/esp/2001_gbio/folder_structure/ge/m4/s1/assets/images/gem4s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09492" cy="6858000"/>
          </a:xfrm>
          <a:prstGeom prst="rect">
            <a:avLst/>
          </a:prstGeom>
          <a:noFill/>
        </p:spPr>
      </p:pic>
      <p:pic>
        <p:nvPicPr>
          <p:cNvPr id="5" name="Picture 2" descr="http://4.bp.blogspot.com/_207DNIaL-gc/TKzEy9Phx_I/AAAAAAAAARs/NBqu83JLX0s/s1600/C:%5Cfakepath%5Cnucleot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05" y="4419600"/>
            <a:ext cx="3362869" cy="22692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6324600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www.mhhe.com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48000" y="5181600"/>
            <a:ext cx="2971800" cy="16764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octorgrasshopper.files.wordpress.com/2010/02/dna_versus_rna_rever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229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/>
              <a:t>Condensation:  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Occurs when monomers join to form chains called polymers.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Gives off water molecules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Occurs in all four of the molecules of life</a:t>
            </a:r>
          </a:p>
          <a:p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bcs.whfreeman.com/thelifewire8e/content/cat_010/f03004.jpg"/>
          <p:cNvPicPr>
            <a:picLocks noChangeAspect="1" noChangeArrowheads="1"/>
          </p:cNvPicPr>
          <p:nvPr/>
        </p:nvPicPr>
        <p:blipFill>
          <a:blip r:embed="rId2" cstate="print"/>
          <a:srcRect l="25062" r="24812" b="50667"/>
          <a:stretch>
            <a:fillRect/>
          </a:stretch>
        </p:blipFill>
        <p:spPr bwMode="auto">
          <a:xfrm>
            <a:off x="0" y="1"/>
            <a:ext cx="9154297" cy="68732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bcs.whfreeman.com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229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/>
              <a:t>Hydrolysis: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Occurs when polymers break down into monomers.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Uses water molecules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Occurs in all four molecules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cs.whfreeman.com/thelifewire8e/content/cat_010/f03004.jpg"/>
          <p:cNvPicPr>
            <a:picLocks noChangeAspect="1" noChangeArrowheads="1"/>
          </p:cNvPicPr>
          <p:nvPr/>
        </p:nvPicPr>
        <p:blipFill>
          <a:blip r:embed="rId2" cstate="print"/>
          <a:srcRect l="25230" t="50389" r="24645" b="42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bcs.whfreeman.com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1500" b="1" u="sng" dirty="0" smtClean="0"/>
              <a:t>Warm-Up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3800" dirty="0" smtClean="0"/>
              <a:t>Study for Unit 1 Test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03-x1-W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6763"/>
            <a:ext cx="9144000" cy="6135687"/>
          </a:xfrm>
          <a:noFill/>
          <a:ln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800" y="0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Tabitha" pitchFamily="2" charset="0"/>
              </a:rPr>
              <a:t>Without water, there would be no life </a:t>
            </a:r>
            <a:endParaRPr lang="en-US" sz="6000" b="1" dirty="0">
              <a:latin typeface="Tabit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486400"/>
          </a:xfrm>
        </p:spPr>
        <p:txBody>
          <a:bodyPr/>
          <a:lstStyle/>
          <a:p>
            <a:pPr algn="ctr">
              <a:buNone/>
            </a:pPr>
            <a:r>
              <a:rPr lang="en-US" sz="9600" dirty="0" smtClean="0"/>
              <a:t>Can you identify all four molecules of life?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dtech2.boisestate.edu/millerc/edtech573/biochem_images/macromole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dtech2.boisestate.edu/millerc/edtech573/biochem_images/macromole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589280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990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A?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Carbohydrate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dtech2.boisestate.edu/millerc/edtech573/biochem_images/macromole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58928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990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B?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819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Protein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dtech2.boisestate.edu/millerc/edtech573/biochem_images/macromole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58928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990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C?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Nucleic Acid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dtech2.boisestate.edu/millerc/edtech573/biochem_images/macromole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58928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990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D?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4953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Lipid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2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172" b="9745"/>
          <a:stretch/>
        </p:blipFill>
        <p:spPr>
          <a:xfrm>
            <a:off x="1905000" y="28731"/>
            <a:ext cx="7239000" cy="68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35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32337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Why would the steak house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be calling me?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1500" b="1" u="sng" dirty="0" smtClean="0"/>
              <a:t>Warm-Up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9600" b="1" dirty="0" smtClean="0"/>
              <a:t>Make sure Unit 1 Review is complete.</a:t>
            </a:r>
            <a:endParaRPr lang="en-US" sz="115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3527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u="sng" dirty="0" smtClean="0"/>
              <a:t>Warm-Up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200" dirty="0" smtClean="0"/>
              <a:t>What is a monomer?  What is the monomer called for  carbohydrates, proteins, and nucleic acids?  What is a polymer?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200" dirty="0" smtClean="0"/>
              <a:t>Pass them up. </a:t>
            </a:r>
            <a:endParaRPr lang="en-US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629400" cy="914400"/>
          </a:xfrm>
        </p:spPr>
        <p:txBody>
          <a:bodyPr/>
          <a:lstStyle/>
          <a:p>
            <a:r>
              <a:rPr lang="en-US" sz="5400" b="1" dirty="0" smtClean="0"/>
              <a:t>Essential Standard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715000" cy="6096000"/>
          </a:xfrm>
        </p:spPr>
        <p:txBody>
          <a:bodyPr/>
          <a:lstStyle/>
          <a:p>
            <a:r>
              <a:rPr lang="en-US" sz="4400" dirty="0" smtClean="0"/>
              <a:t>4.1.1   </a:t>
            </a:r>
            <a:r>
              <a:rPr lang="en-US" sz="4400" b="1" dirty="0" smtClean="0"/>
              <a:t>Compare the structures and functions of the major biological molecules (carbohydrates, proteins, lipids, and nucleic acids) as related to the survival of living organisms. </a:t>
            </a:r>
            <a:endParaRPr lang="en-US" sz="4400" dirty="0"/>
          </a:p>
        </p:txBody>
      </p:sp>
      <p:pic>
        <p:nvPicPr>
          <p:cNvPr id="4" name="Picture 2" descr="fireworks multicol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90600"/>
            <a:ext cx="3429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dtech2.boisestate.edu/millerc/edtech573/biochem_images/macromole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648866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edtech2.boisestate.edu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7974_template">
  <a:themeElements>
    <a:clrScheme name="Custom 52">
      <a:dk1>
        <a:sysClr val="windowText" lastClr="000000"/>
      </a:dk1>
      <a:lt1>
        <a:srgbClr val="000000"/>
      </a:lt1>
      <a:dk2>
        <a:srgbClr val="1F497D"/>
      </a:dk2>
      <a:lt2>
        <a:srgbClr val="BFEFF1"/>
      </a:lt2>
      <a:accent1>
        <a:srgbClr val="26B7AE"/>
      </a:accent1>
      <a:accent2>
        <a:srgbClr val="01625D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3F3B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69B9AB-E73A-48D5-BDDE-616B0F2147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TP101967974_template</Template>
  <TotalTime>2004</TotalTime>
  <Words>953</Words>
  <Application>Microsoft Office PowerPoint</Application>
  <PresentationFormat>On-screen Show (4:3)</PresentationFormat>
  <Paragraphs>147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Tabitha</vt:lpstr>
      <vt:lpstr>Tahoma</vt:lpstr>
      <vt:lpstr>Wingdings</vt:lpstr>
      <vt:lpstr>TP101967974_template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Standard</vt:lpstr>
      <vt:lpstr>PowerPoint Presentation</vt:lpstr>
      <vt:lpstr>Organic VS Inorganic Molecules</vt:lpstr>
      <vt:lpstr>Macromolecules</vt:lpstr>
      <vt:lpstr>Macromolecules</vt:lpstr>
      <vt:lpstr>Four Molecules of Life</vt:lpstr>
      <vt:lpstr>Four Molecules of Life</vt:lpstr>
      <vt:lpstr>Four Molecules of Life</vt:lpstr>
      <vt:lpstr>Four Molecules of Life</vt:lpstr>
      <vt:lpstr>Peptide Bonds</vt:lpstr>
      <vt:lpstr>As the protein chain is made, it begins to fold into a three dimensional structure.</vt:lpstr>
      <vt:lpstr>PowerPoint Presentation</vt:lpstr>
      <vt:lpstr>PowerPoint Presentation</vt:lpstr>
      <vt:lpstr>Four Molecules of Life</vt:lpstr>
      <vt:lpstr>Four Molecules of Life</vt:lpstr>
      <vt:lpstr>Four Molecules of Life</vt:lpstr>
      <vt:lpstr>Four Molecules of Life</vt:lpstr>
      <vt:lpstr>PowerPoint Presentation</vt:lpstr>
      <vt:lpstr>PowerPoint Presentation</vt:lpstr>
      <vt:lpstr>PowerPoint Presentation</vt:lpstr>
      <vt:lpstr>Four Molecules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Molecules of Life</vt:lpstr>
      <vt:lpstr>PowerPoint Presentation</vt:lpstr>
      <vt:lpstr>PowerPoint Presentation</vt:lpstr>
      <vt:lpstr>PowerPoint Presentation</vt:lpstr>
      <vt:lpstr>PowerPoint Presentation</vt:lpstr>
      <vt:lpstr>Four Molecules of Life</vt:lpstr>
      <vt:lpstr>Four Molecules of Life</vt:lpstr>
      <vt:lpstr>Structure of a Nucleotide</vt:lpstr>
      <vt:lpstr>Nucleotides join in double strands called DNA</vt:lpstr>
      <vt:lpstr>Hydrogen Bonds</vt:lpstr>
      <vt:lpstr>Nucleotides are attached by bonds called hydrogen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Molecules of Life Wake County  Biology Curriculum</dc:title>
  <dc:creator>Wake County Public Schools</dc:creator>
  <cp:lastModifiedBy>sbrown5</cp:lastModifiedBy>
  <cp:revision>164</cp:revision>
  <dcterms:created xsi:type="dcterms:W3CDTF">2011-01-25T17:06:51Z</dcterms:created>
  <dcterms:modified xsi:type="dcterms:W3CDTF">2016-02-09T18:45:47Z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TC019679759991</vt:lpwstr>
  </property>
</Properties>
</file>