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30" r:id="rId2"/>
    <p:sldId id="343" r:id="rId3"/>
    <p:sldId id="331" r:id="rId4"/>
    <p:sldId id="256" r:id="rId5"/>
    <p:sldId id="340" r:id="rId6"/>
    <p:sldId id="342" r:id="rId7"/>
    <p:sldId id="312" r:id="rId8"/>
    <p:sldId id="311" r:id="rId9"/>
    <p:sldId id="264" r:id="rId10"/>
    <p:sldId id="263" r:id="rId11"/>
    <p:sldId id="283" r:id="rId12"/>
    <p:sldId id="284" r:id="rId13"/>
    <p:sldId id="298" r:id="rId14"/>
    <p:sldId id="302" r:id="rId15"/>
    <p:sldId id="292" r:id="rId16"/>
    <p:sldId id="333" r:id="rId17"/>
    <p:sldId id="293" r:id="rId18"/>
    <p:sldId id="332" r:id="rId19"/>
    <p:sldId id="308" r:id="rId20"/>
    <p:sldId id="294" r:id="rId21"/>
    <p:sldId id="295" r:id="rId22"/>
    <p:sldId id="334" r:id="rId23"/>
    <p:sldId id="335" r:id="rId24"/>
    <p:sldId id="296" r:id="rId25"/>
    <p:sldId id="337" r:id="rId26"/>
    <p:sldId id="316" r:id="rId27"/>
    <p:sldId id="299" r:id="rId28"/>
    <p:sldId id="262" r:id="rId29"/>
    <p:sldId id="315" r:id="rId30"/>
    <p:sldId id="317" r:id="rId31"/>
    <p:sldId id="314" r:id="rId32"/>
    <p:sldId id="318" r:id="rId33"/>
    <p:sldId id="319" r:id="rId34"/>
    <p:sldId id="320" r:id="rId35"/>
    <p:sldId id="338" r:id="rId36"/>
    <p:sldId id="339" r:id="rId37"/>
    <p:sldId id="341" r:id="rId38"/>
    <p:sldId id="344" r:id="rId39"/>
    <p:sldId id="34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1CCF-EF6E-4F37-8476-14E3E7EA6800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51921-43B8-4DA6-BE80-BC32B6DC5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1921-43B8-4DA6-BE80-BC32B6DC5B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2/29/2016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0" b="1" u="sng" dirty="0" smtClean="0"/>
              <a:t>Warm-Up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Why do cells need to make copies of their DNA?  Why do </a:t>
            </a:r>
            <a:r>
              <a:rPr lang="en-US" sz="7200" b="1" u="sng" dirty="0" smtClean="0">
                <a:solidFill>
                  <a:srgbClr val="FF0000"/>
                </a:solidFill>
              </a:rPr>
              <a:t>your</a:t>
            </a:r>
            <a:r>
              <a:rPr lang="en-US" sz="7200" dirty="0" smtClean="0"/>
              <a:t> cells make copies of DNA?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Cell Cycle</a:t>
            </a:r>
          </a:p>
          <a:p>
            <a:pPr marL="1143000" indent="-1143000"/>
            <a:r>
              <a:rPr lang="en-US" sz="5400" dirty="0" smtClean="0"/>
              <a:t>Interphase: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G</a:t>
            </a:r>
            <a:r>
              <a:rPr lang="en-US" sz="6000" baseline="-25000" dirty="0" smtClean="0"/>
              <a:t>1</a:t>
            </a:r>
            <a:r>
              <a:rPr lang="en-US" sz="4000" dirty="0" smtClean="0"/>
              <a:t> is the phase of the cell during which the cell goes through most of it’s growth by getting bigger and increasing organelles.  </a:t>
            </a:r>
            <a:endParaRPr lang="en-US" sz="4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Cell Cycle</a:t>
            </a:r>
          </a:p>
          <a:p>
            <a:pPr marL="1143000" indent="-1143000"/>
            <a:r>
              <a:rPr lang="en-US" sz="6000" dirty="0" smtClean="0"/>
              <a:t>Interphase:</a:t>
            </a:r>
          </a:p>
          <a:p>
            <a:pPr marL="1143000" indent="-1143000">
              <a:buFont typeface="+mj-lt"/>
              <a:buAutoNum type="arabicPeriod" startAt="2"/>
            </a:pPr>
            <a:r>
              <a:rPr lang="en-US" sz="6000" dirty="0" smtClean="0"/>
              <a:t>S</a:t>
            </a:r>
            <a:r>
              <a:rPr lang="en-US" sz="4400" dirty="0" smtClean="0"/>
              <a:t> is the phase of the cell during which the cell replicates the chromosomes.  We studied replication earlier.</a:t>
            </a:r>
          </a:p>
          <a:p>
            <a:endParaRPr lang="en-US" sz="4800" dirty="0" smtClean="0"/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Cell Cycle</a:t>
            </a:r>
          </a:p>
          <a:p>
            <a:pPr marL="1143000" indent="-1143000"/>
            <a:r>
              <a:rPr lang="en-US" sz="6000" dirty="0" smtClean="0"/>
              <a:t>Interphase:</a:t>
            </a:r>
          </a:p>
          <a:p>
            <a:pPr marL="1143000" indent="-1143000">
              <a:buFont typeface="+mj-lt"/>
              <a:buAutoNum type="arabicPeriod" startAt="3"/>
            </a:pPr>
            <a:r>
              <a:rPr lang="en-US" sz="4400" dirty="0" smtClean="0"/>
              <a:t>G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is the phase of the cell during which the cell produces the organelles it needs to start cell division.  Organelles such as spindle fibers, centrioles, and </a:t>
            </a:r>
            <a:r>
              <a:rPr lang="en-US" sz="4400" dirty="0" err="1" smtClean="0"/>
              <a:t>centromeres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logycorner.com/resources/cell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942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biologycorner.com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cell:  The cell that needs to divide. </a:t>
            </a:r>
          </a:p>
          <a:p>
            <a:endParaRPr lang="en-US" sz="2800" dirty="0" smtClean="0"/>
          </a:p>
          <a:p>
            <a:r>
              <a:rPr lang="en-US" sz="2800" dirty="0" smtClean="0"/>
              <a:t>Daughter cells:  The two new cells formed by mitosis. </a:t>
            </a:r>
          </a:p>
        </p:txBody>
      </p:sp>
      <p:pic>
        <p:nvPicPr>
          <p:cNvPr id="15362" name="Picture 2" descr="http://www.biology.iupui.edu/biocourses/n100/images/8mitos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5927"/>
            <a:ext cx="9144000" cy="440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020D3-293B-419A-B7BE-3A694AFC62F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800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Prophase:  </a:t>
            </a:r>
            <a:r>
              <a:rPr lang="en-US" sz="4000" dirty="0"/>
              <a:t>nucleus dissolves and chromosomes form from the chromatin</a:t>
            </a:r>
          </a:p>
        </p:txBody>
      </p:sp>
      <p:pic>
        <p:nvPicPr>
          <p:cNvPr id="28679" name="Picture 7" descr="http://student.ccbcmd.edu/courses/bio141/lecguide/unit6/genetics/DNA/DNArep/images/early_late_prophase1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39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63246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student.ccbcmd.edu</a:t>
            </a:r>
          </a:p>
        </p:txBody>
      </p:sp>
      <p:pic>
        <p:nvPicPr>
          <p:cNvPr id="9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r="44167" b="67778"/>
          <a:stretch>
            <a:fillRect/>
          </a:stretch>
        </p:blipFill>
        <p:spPr bwMode="auto">
          <a:xfrm>
            <a:off x="0" y="3429000"/>
            <a:ext cx="44958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4648200"/>
            <a:ext cx="914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020D3-293B-419A-B7BE-3A694AFC62F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The spindle fibers attach to the centrioles that then stretch them across the cell</a:t>
            </a:r>
            <a:endParaRPr lang="en-US" sz="4000" dirty="0"/>
          </a:p>
        </p:txBody>
      </p:sp>
      <p:pic>
        <p:nvPicPr>
          <p:cNvPr id="28679" name="Picture 7" descr="http://student.ccbcmd.edu/courses/bio141/lecguide/unit6/genetics/DNA/DNArep/images/early_late_prophase1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39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77000" y="25908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student.ccbcmd.edu</a:t>
            </a:r>
            <a:endParaRPr lang="en-US" sz="1000" dirty="0"/>
          </a:p>
        </p:txBody>
      </p:sp>
      <p:pic>
        <p:nvPicPr>
          <p:cNvPr id="9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r="44167" b="67778"/>
          <a:stretch>
            <a:fillRect/>
          </a:stretch>
        </p:blipFill>
        <p:spPr bwMode="auto">
          <a:xfrm>
            <a:off x="0" y="3429000"/>
            <a:ext cx="44958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4648200"/>
            <a:ext cx="914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42F8-56A8-44AA-B442-6CD7650030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858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Metaphase:  </a:t>
            </a:r>
            <a:r>
              <a:rPr lang="en-US" sz="3200" dirty="0" smtClean="0"/>
              <a:t>homologous chromosomes </a:t>
            </a:r>
            <a:r>
              <a:rPr lang="en-US" sz="3200" dirty="0"/>
              <a:t>attach to the center of </a:t>
            </a:r>
            <a:r>
              <a:rPr lang="en-US" sz="3200" dirty="0" smtClean="0"/>
              <a:t>spindle fibers </a:t>
            </a:r>
            <a:r>
              <a:rPr lang="en-US" sz="3200" dirty="0"/>
              <a:t>stretched across the </a:t>
            </a:r>
            <a:r>
              <a:rPr lang="en-US" sz="3200" dirty="0" smtClean="0"/>
              <a:t>cell by their </a:t>
            </a:r>
            <a:r>
              <a:rPr lang="en-US" sz="3200" dirty="0" err="1" smtClean="0"/>
              <a:t>centromeres</a:t>
            </a:r>
            <a:endParaRPr lang="en-US" sz="3600" dirty="0"/>
          </a:p>
        </p:txBody>
      </p:sp>
      <p:pic>
        <p:nvPicPr>
          <p:cNvPr id="32775" name="Picture 7" descr="http://faculty.marianopolis.edu/bio-nya/Meta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67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4724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←</a:t>
            </a:r>
            <a:r>
              <a:rPr lang="en-US" sz="2400" dirty="0"/>
              <a:t>metaphase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6172200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faculty.marianopolis.edu</a:t>
            </a:r>
          </a:p>
        </p:txBody>
      </p:sp>
      <p:pic>
        <p:nvPicPr>
          <p:cNvPr id="11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l="54167" t="34445" b="33333"/>
          <a:stretch>
            <a:fillRect/>
          </a:stretch>
        </p:blipFill>
        <p:spPr bwMode="auto">
          <a:xfrm>
            <a:off x="0" y="2971800"/>
            <a:ext cx="4191000" cy="358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019800"/>
            <a:ext cx="685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42F8-56A8-44AA-B442-6CD7650030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The location of the gathered chromosomes is called the cell equator.</a:t>
            </a:r>
            <a:endParaRPr lang="en-US" sz="3600" dirty="0"/>
          </a:p>
        </p:txBody>
      </p:sp>
      <p:pic>
        <p:nvPicPr>
          <p:cNvPr id="32775" name="Picture 7" descr="http://faculty.marianopolis.edu/bio-nya/Meta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67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4724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←</a:t>
            </a:r>
            <a:r>
              <a:rPr lang="en-US" sz="2400" dirty="0"/>
              <a:t>metaphase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6172200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faculty.marianopolis.edu</a:t>
            </a:r>
          </a:p>
        </p:txBody>
      </p:sp>
      <p:pic>
        <p:nvPicPr>
          <p:cNvPr id="11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l="54167" t="34445" b="33333"/>
          <a:stretch>
            <a:fillRect/>
          </a:stretch>
        </p:blipFill>
        <p:spPr bwMode="auto">
          <a:xfrm>
            <a:off x="0" y="2819400"/>
            <a:ext cx="4191000" cy="358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019800"/>
            <a:ext cx="685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During anaphase, the sister chromosomes are pulled apart at the </a:t>
            </a:r>
            <a:r>
              <a:rPr lang="en-US" dirty="0" err="1" smtClean="0"/>
              <a:t>centromeres</a:t>
            </a:r>
            <a:r>
              <a:rPr lang="en-US" dirty="0" smtClean="0"/>
              <a:t>.  Then each sister chromosome is pulled to opposite ends of the cell.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600" b="1" u="sng" dirty="0" smtClean="0"/>
              <a:t>Warm-Up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List and describe the three stages of interphase.  Then, list and describe the four stages of </a:t>
            </a:r>
            <a:r>
              <a:rPr lang="en-US" sz="6000" smtClean="0"/>
              <a:t>mitosis.</a:t>
            </a:r>
            <a:endParaRPr lang="en-US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090C2-3EB5-48E6-A230-D1DA2108545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8534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/>
              <a:t>Anaphase</a:t>
            </a:r>
            <a:r>
              <a:rPr lang="en-US" sz="4400" dirty="0"/>
              <a:t>:  </a:t>
            </a:r>
            <a:r>
              <a:rPr lang="en-US" sz="4000" dirty="0"/>
              <a:t>fibers pull the chromatids apart and toward the ends of the cell</a:t>
            </a:r>
            <a:endParaRPr lang="en-US" sz="4400" dirty="0"/>
          </a:p>
        </p:txBody>
      </p:sp>
      <p:pic>
        <p:nvPicPr>
          <p:cNvPr id="33799" name="Picture 7" descr="http://micro.magnet.fsu.edu/micro/gallery/mitosis/earlyana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887" y="3124200"/>
            <a:ext cx="4329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0600" y="5486400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micro.magnet.fsu.edu</a:t>
            </a:r>
          </a:p>
        </p:txBody>
      </p:sp>
      <p:pic>
        <p:nvPicPr>
          <p:cNvPr id="10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l="10833" t="31111" r="51667" b="31111"/>
          <a:stretch>
            <a:fillRect/>
          </a:stretch>
        </p:blipFill>
        <p:spPr bwMode="auto">
          <a:xfrm>
            <a:off x="0" y="3048000"/>
            <a:ext cx="4740088" cy="3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4600" y="5934670"/>
            <a:ext cx="2209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343400"/>
            <a:ext cx="990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3434-C560-45EE-95FA-872AB9DF530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/>
              <a:t>Telophase:  </a:t>
            </a:r>
            <a:r>
              <a:rPr lang="en-US" sz="3200" dirty="0"/>
              <a:t>last phase during which a nucleus forms around the two new sets of chromosomes and the cell becomes two new cells through cytokinesis</a:t>
            </a:r>
            <a:endParaRPr lang="en-US" sz="4400" dirty="0"/>
          </a:p>
        </p:txBody>
      </p:sp>
      <p:pic>
        <p:nvPicPr>
          <p:cNvPr id="29709" name="Picture 13" descr="http://student.ccbcmd.edu/courses/bio141/lecguide/unit6/genetics/DNA/DNArep/images/telophase2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47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63246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student.ccbcmd.edu</a:t>
            </a:r>
          </a:p>
        </p:txBody>
      </p:sp>
      <p:pic>
        <p:nvPicPr>
          <p:cNvPr id="9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3" cstate="print"/>
          <a:srcRect l="24167" t="64444" r="25000"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5800" y="3276600"/>
            <a:ext cx="1676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32766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3434-C560-45EE-95FA-872AB9DF530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8839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/>
              <a:t>When plant cells go through cytokinesis, a cell plate forms between the two new cells.</a:t>
            </a:r>
            <a:endParaRPr lang="en-US" sz="4000" dirty="0"/>
          </a:p>
        </p:txBody>
      </p:sp>
      <p:pic>
        <p:nvPicPr>
          <p:cNvPr id="29709" name="Picture 13" descr="http://student.ccbcmd.edu/courses/bio141/lecguide/unit6/genetics/DNA/DNArep/images/telophase2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0855"/>
            <a:ext cx="5105400" cy="417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7000" y="6581775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student.ccbcmd.edu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3434-C560-45EE-95FA-872AB9DF530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/>
              <a:t>Mitosis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8839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smtClean="0"/>
              <a:t>When animal cells go through cytokinesis, the cells divide by a process called </a:t>
            </a:r>
          </a:p>
          <a:p>
            <a:r>
              <a:rPr lang="en-US" sz="4800" b="1" dirty="0" smtClean="0"/>
              <a:t>cleavage.</a:t>
            </a:r>
            <a:endParaRPr lang="en-US" sz="4400" dirty="0"/>
          </a:p>
        </p:txBody>
      </p:sp>
      <p:pic>
        <p:nvPicPr>
          <p:cNvPr id="9" name="Picture 2" descr="http://image.wistatutor.com/content/cell-reproduction/mitosis-process-illustration.jpeg"/>
          <p:cNvPicPr>
            <a:picLocks noChangeAspect="1" noChangeArrowheads="1"/>
          </p:cNvPicPr>
          <p:nvPr/>
        </p:nvPicPr>
        <p:blipFill>
          <a:blip r:embed="rId2" cstate="print"/>
          <a:srcRect l="24167" t="64444" r="25000"/>
          <a:stretch>
            <a:fillRect/>
          </a:stretch>
        </p:blipFill>
        <p:spPr bwMode="auto">
          <a:xfrm>
            <a:off x="4100209" y="2971800"/>
            <a:ext cx="5043791" cy="3886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2971800"/>
            <a:ext cx="1676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29718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6581775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student.ccbcmd.edu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latin typeface="+mj-lt"/>
                <a:ea typeface="+mj-ea"/>
                <a:cs typeface="+mj-cs"/>
              </a:rPr>
              <a:t>Mitosis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5257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After cytokinesis, cells begin the cell cycle again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3200" dirty="0"/>
              <a:t>They are now in early interphase with one set of DNA, half the organelles, and half the size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3200" dirty="0"/>
              <a:t>During interphase, cells double their DNA, increase their organelles, grow, and do their job.</a:t>
            </a:r>
          </a:p>
        </p:txBody>
      </p:sp>
      <p:pic>
        <p:nvPicPr>
          <p:cNvPr id="59394" name="Picture 2" descr="http://singularityhub.com/wp-content/uploads/2008/08/red-blood-cells.bmp"/>
          <p:cNvPicPr>
            <a:picLocks noChangeAspect="1" noChangeArrowheads="1"/>
          </p:cNvPicPr>
          <p:nvPr/>
        </p:nvPicPr>
        <p:blipFill>
          <a:blip r:embed="rId2" cstate="print"/>
          <a:srcRect l="9583" r="10417" b="2686"/>
          <a:stretch>
            <a:fillRect/>
          </a:stretch>
        </p:blipFill>
        <p:spPr bwMode="auto">
          <a:xfrm>
            <a:off x="6096000" y="457200"/>
            <a:ext cx="2743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33528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singularityhub.com</a:t>
            </a:r>
          </a:p>
        </p:txBody>
      </p:sp>
      <p:pic>
        <p:nvPicPr>
          <p:cNvPr id="59396" name="Picture 4" descr="http://extension.oregonstate.edu/mg/botany/images/fig12a-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40163"/>
            <a:ext cx="35814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3886200"/>
            <a:ext cx="1600200" cy="2000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       </a:t>
            </a:r>
            <a:r>
              <a:rPr lang="en-US" sz="700" dirty="0">
                <a:solidFill>
                  <a:schemeClr val="bg1"/>
                </a:solidFill>
              </a:rPr>
              <a:t>extension.oregonstate.edu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D65B-8D46-41D9-A646-F8625C11EE2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ontent/cell-reproduction/mitosis-process-illustr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934200" cy="690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blackspvbiology.50megs.com/Images2/OnionRootTip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85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88668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www.blackspvbiology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000" dirty="0">
                <a:latin typeface="Constantia" pitchFamily="18" charset="0"/>
              </a:rPr>
              <a:t>How do cells </a:t>
            </a:r>
            <a:r>
              <a:rPr lang="en-US" sz="4000" dirty="0" smtClean="0">
                <a:latin typeface="Constantia" pitchFamily="18" charset="0"/>
              </a:rPr>
              <a:t>divide?</a:t>
            </a:r>
            <a:endParaRPr lang="en-US" sz="40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6000" dirty="0">
                <a:latin typeface="Constantia" pitchFamily="18" charset="0"/>
              </a:rPr>
              <a:t>IPMAT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I – </a:t>
            </a:r>
            <a:r>
              <a:rPr lang="en-US" sz="4000" dirty="0" smtClean="0">
                <a:latin typeface="Constantia" pitchFamily="18" charset="0"/>
              </a:rPr>
              <a:t>interphase  (G1, S, G2)</a:t>
            </a:r>
            <a:endParaRPr lang="en-US" sz="40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P – prophase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M – metaphase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A – anaphase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T - telophase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563CC363-233A-4B1C-B19E-CA85E93FCEDE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27</a:t>
            </a:fld>
            <a:endParaRPr lang="en-U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267200" y="2971800"/>
            <a:ext cx="1600200" cy="2743200"/>
          </a:xfrm>
          <a:prstGeom prst="rightBrace">
            <a:avLst>
              <a:gd name="adj1" fmla="val 8333"/>
              <a:gd name="adj2" fmla="val 50581"/>
            </a:avLst>
          </a:prstGeom>
          <a:ln w="571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4038600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Mitosis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5417"/>
            <a:ext cx="5257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After DNA replication, the cell now has two sets of chromosomes so that when the cell divides, both new cells have their own set of chromosomes.</a:t>
            </a:r>
            <a:endParaRPr lang="en-US" sz="4400" dirty="0"/>
          </a:p>
        </p:txBody>
      </p:sp>
      <p:pic>
        <p:nvPicPr>
          <p:cNvPr id="4098" name="Picture 2" descr="http://www.anselm.edu/homepage/jpitocch/genbio/s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09" y="0"/>
            <a:ext cx="3982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creates new somatic (body) cells.</a:t>
            </a:r>
          </a:p>
          <a:p>
            <a:pPr algn="ctr"/>
            <a:endParaRPr lang="en-US" sz="4800" b="1" u="sng" dirty="0" smtClean="0"/>
          </a:p>
          <a:p>
            <a:pPr algn="ctr"/>
            <a:r>
              <a:rPr lang="en-US" sz="7200" b="1" dirty="0" smtClean="0"/>
              <a:t>Growth</a:t>
            </a:r>
          </a:p>
        </p:txBody>
      </p:sp>
      <p:pic>
        <p:nvPicPr>
          <p:cNvPr id="45058" name="Picture 2" descr="http://www.vcbio.science.ru.nl/images/cellcycle/PL0196_500zOnionRootTipQuiescentCenter10xort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9358"/>
            <a:ext cx="5105400" cy="68386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86400" y="6488668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www.vcbio.science.ru.nl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0" b="1" u="sng" dirty="0" smtClean="0"/>
              <a:t>Warm-Up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What is IPMAT?  What does each letter stand for</a:t>
            </a:r>
            <a:r>
              <a:rPr lang="en-US" sz="7200" dirty="0" smtClean="0"/>
              <a:t>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astcentral.edu/programs/AlliumMitosis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831" y="0"/>
            <a:ext cx="554116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34980" y="6488668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www.eastcentral.edu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creates new somatic (body)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Mitosis creates new somatic (body) cells.</a:t>
            </a:r>
          </a:p>
        </p:txBody>
      </p:sp>
      <p:pic>
        <p:nvPicPr>
          <p:cNvPr id="41988" name="Picture 4" descr="http://faculty.baruch.cuny.edu/jwahlert/bio1003/images/mitosis/whitefish_bla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619125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23622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White fish blastula (embryo)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faculty.baruch.cuny.edu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2860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White fish blastula (embryo)</a:t>
            </a:r>
            <a:endParaRPr lang="en-US" sz="4400" dirty="0"/>
          </a:p>
        </p:txBody>
      </p:sp>
      <p:pic>
        <p:nvPicPr>
          <p:cNvPr id="47106" name="Picture 2" descr="http://www.doctortee.com/dsu/tiftickjian/cse-img/genetics/mitosis/fish-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096000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Mitosis creates new somatic (body) cells.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www.doctortee.com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qrUTsQIzoEw/TWlUwcB0BeI/AAAAAAAAC44/YjRGtaqAfOM/s1600/healing%2Bby%2Bfirst%2Binten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98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2286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makes cells for repair.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488668"/>
            <a:ext cx="2347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medicinembbs.blogspot.com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makes asexual reproduction possible.</a:t>
            </a:r>
          </a:p>
        </p:txBody>
      </p:sp>
      <p:pic>
        <p:nvPicPr>
          <p:cNvPr id="49154" name="Picture 2" descr="http://www.emc.maricopa.edu/faculty/farabee/biobk/1-OLIH023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62401"/>
            <a:ext cx="4670323" cy="2895600"/>
          </a:xfrm>
          <a:prstGeom prst="rect">
            <a:avLst/>
          </a:prstGeom>
          <a:noFill/>
        </p:spPr>
      </p:pic>
      <p:pic>
        <p:nvPicPr>
          <p:cNvPr id="49156" name="Picture 4" descr="http://www.photomacrography1.net/images/ame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900" y="3913942"/>
            <a:ext cx="3975100" cy="29440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44324" y="6488668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www.photomacrography1.net</a:t>
            </a:r>
            <a:endParaRPr lang="en-US" sz="1200" dirty="0"/>
          </a:p>
        </p:txBody>
      </p:sp>
      <p:pic>
        <p:nvPicPr>
          <p:cNvPr id="49158" name="Picture 6" descr="http://www.buzzle.com/img/articleImages/397317-1303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1582" y="1752600"/>
            <a:ext cx="3502494" cy="2752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4114800"/>
            <a:ext cx="1452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www.buzzle.com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astcentral.edu/programs/AlliumMitosis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38"/>
            <a:ext cx="9144000" cy="68727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42517" y="6488668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eastcentral.edu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429000"/>
            <a:ext cx="2209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Cytokinesis with new cell plate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19200" y="1447800"/>
            <a:ext cx="487680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faculty.umb.edu/yvonne_vaillancourt/Biology/white%20fish%20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0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Metaphase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Anaphase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Interphase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Telophase and cytokinesis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4343400"/>
            <a:ext cx="4572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72200" y="2286000"/>
            <a:ext cx="2286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2438400"/>
            <a:ext cx="228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4495800"/>
            <a:ext cx="533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6200" y="533400"/>
            <a:ext cx="9144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Prophase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faculty.umb.edu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" y="0"/>
            <a:ext cx="91270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9530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Cell Division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177"/>
            <a:ext cx="7696200" cy="67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04800"/>
            <a:ext cx="79248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Castellar" pitchFamily="18" charset="0"/>
              </a:rPr>
              <a:t>Mitosis</a:t>
            </a:r>
          </a:p>
          <a:p>
            <a:pPr algn="ctr"/>
            <a:endParaRPr lang="en-US" sz="5400" dirty="0" smtClean="0">
              <a:latin typeface="Algerian" pitchFamily="82" charset="0"/>
            </a:endParaRPr>
          </a:p>
          <a:p>
            <a:pPr algn="ctr"/>
            <a:endParaRPr lang="en-US" sz="5400" dirty="0" smtClean="0">
              <a:latin typeface="Algerian" pitchFamily="82" charset="0"/>
            </a:endParaRPr>
          </a:p>
          <a:p>
            <a:pPr algn="ctr"/>
            <a:endParaRPr lang="en-US" sz="5400" dirty="0" smtClean="0">
              <a:latin typeface="Algerian" pitchFamily="82" charset="0"/>
            </a:endParaRPr>
          </a:p>
          <a:p>
            <a:pPr algn="ctr"/>
            <a:r>
              <a:rPr lang="en-US" sz="5400" dirty="0" smtClean="0">
                <a:latin typeface="Algerian" pitchFamily="82" charset="0"/>
              </a:rPr>
              <a:t>Wake County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Biology Curriculum</a:t>
            </a:r>
          </a:p>
          <a:p>
            <a:pPr algn="ctr"/>
            <a:endParaRPr lang="en-US" sz="54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Mitosis:  </a:t>
            </a:r>
            <a:r>
              <a:rPr lang="en-US" sz="3600" b="1" u="sng" dirty="0" smtClean="0"/>
              <a:t>Asexual</a:t>
            </a:r>
            <a:r>
              <a:rPr lang="en-US" sz="3600" dirty="0" smtClean="0"/>
              <a:t> reproduction of cells. Only one parent;  a one celled organism becomes two.  </a:t>
            </a:r>
            <a:endParaRPr lang="en-US" sz="3600" dirty="0"/>
          </a:p>
        </p:txBody>
      </p:sp>
      <p:pic>
        <p:nvPicPr>
          <p:cNvPr id="1026" name="Picture 2" descr="http://perryheightsyoung.weebly.com/uploads/1/0/9/2/10925256/569944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Mitosis:  </a:t>
            </a:r>
            <a:r>
              <a:rPr lang="en-US" sz="3600" b="1" u="sng" dirty="0" smtClean="0"/>
              <a:t>Asexual</a:t>
            </a:r>
            <a:r>
              <a:rPr lang="en-US" sz="3600" dirty="0" smtClean="0"/>
              <a:t> reproduction of cells. A </a:t>
            </a:r>
            <a:r>
              <a:rPr lang="en-US" sz="3600" dirty="0" err="1" smtClean="0"/>
              <a:t>multicelled</a:t>
            </a:r>
            <a:r>
              <a:rPr lang="en-US" sz="3600" dirty="0" smtClean="0"/>
              <a:t> organism increases numbers of cells or replaces cells.  </a:t>
            </a:r>
            <a:endParaRPr lang="en-US" sz="3600" dirty="0"/>
          </a:p>
        </p:txBody>
      </p:sp>
      <p:pic>
        <p:nvPicPr>
          <p:cNvPr id="3" name="Picture 2" descr="http://botit.botany.wisc.edu/Resources/Botany/Mitosis/Allium/Various%20views/Mitotic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99095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workhelper.net/wp-content/uploads/2010/11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248400" cy="6862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5334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Life-cycle of a cell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2061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schoolworkhelper.net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4000" dirty="0">
                <a:latin typeface="Constantia" pitchFamily="18" charset="0"/>
              </a:rPr>
              <a:t>How do cells </a:t>
            </a:r>
            <a:r>
              <a:rPr lang="en-US" sz="4000" dirty="0" smtClean="0">
                <a:latin typeface="Constantia" pitchFamily="18" charset="0"/>
              </a:rPr>
              <a:t>divide?</a:t>
            </a:r>
            <a:endParaRPr lang="en-US" sz="40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6000" dirty="0">
                <a:latin typeface="Constantia" pitchFamily="18" charset="0"/>
              </a:rPr>
              <a:t>IPMAT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I – </a:t>
            </a:r>
            <a:r>
              <a:rPr lang="en-US" sz="4000" dirty="0" smtClean="0">
                <a:latin typeface="Constantia" pitchFamily="18" charset="0"/>
              </a:rPr>
              <a:t>interphase  (G1, S, G2)</a:t>
            </a:r>
            <a:endParaRPr lang="en-US" sz="40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P – prophase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M – metaphase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A – anaphase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 dirty="0">
                <a:latin typeface="Constantia" pitchFamily="18" charset="0"/>
              </a:rPr>
              <a:t>T - telophase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563CC363-233A-4B1C-B19E-CA85E93FCEDE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8</a:t>
            </a:fld>
            <a:endParaRPr lang="en-U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267200" y="2971800"/>
            <a:ext cx="1600200" cy="2743200"/>
          </a:xfrm>
          <a:prstGeom prst="rightBrace">
            <a:avLst>
              <a:gd name="adj1" fmla="val 8333"/>
              <a:gd name="adj2" fmla="val 50581"/>
            </a:avLst>
          </a:prstGeom>
          <a:ln w="571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38600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Mitosis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logycorner.com/resources/cell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942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biologycorner.com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1457</TotalTime>
  <Words>569</Words>
  <Application>Microsoft Office PowerPoint</Application>
  <PresentationFormat>On-screen Show (4:3)</PresentationFormat>
  <Paragraphs>120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Algerian</vt:lpstr>
      <vt:lpstr>Arial</vt:lpstr>
      <vt:lpstr>Broadway</vt:lpstr>
      <vt:lpstr>Calibri</vt:lpstr>
      <vt:lpstr>Castellar</vt:lpstr>
      <vt:lpstr>Constantia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</vt:lpstr>
      <vt:lpstr>Mitosis</vt:lpstr>
      <vt:lpstr>Mitosis</vt:lpstr>
      <vt:lpstr>Mitosis</vt:lpstr>
      <vt:lpstr>During anaphase, the sister chromosomes are pulled apart at the centromeres.  Then each sister chromosome is pulled to opposite ends of the cell.     </vt:lpstr>
      <vt:lpstr>Mitosis</vt:lpstr>
      <vt:lpstr>Mitosis</vt:lpstr>
      <vt:lpstr>Mitosis</vt:lpstr>
      <vt:lpstr>Mitosis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sbrown5</cp:lastModifiedBy>
  <cp:revision>213</cp:revision>
  <dcterms:created xsi:type="dcterms:W3CDTF">2010-10-03T18:16:12Z</dcterms:created>
  <dcterms:modified xsi:type="dcterms:W3CDTF">2016-02-29T19:18:10Z</dcterms:modified>
</cp:coreProperties>
</file>