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35"/>
  </p:notesMasterIdLst>
  <p:handoutMasterIdLst>
    <p:handoutMasterId r:id="rId36"/>
  </p:handoutMasterIdLst>
  <p:sldIdLst>
    <p:sldId id="337" r:id="rId3"/>
    <p:sldId id="349" r:id="rId4"/>
    <p:sldId id="348" r:id="rId5"/>
    <p:sldId id="343" r:id="rId6"/>
    <p:sldId id="336" r:id="rId7"/>
    <p:sldId id="334" r:id="rId8"/>
    <p:sldId id="282" r:id="rId9"/>
    <p:sldId id="342" r:id="rId10"/>
    <p:sldId id="301" r:id="rId11"/>
    <p:sldId id="340" r:id="rId12"/>
    <p:sldId id="338" r:id="rId13"/>
    <p:sldId id="303" r:id="rId14"/>
    <p:sldId id="304" r:id="rId15"/>
    <p:sldId id="305" r:id="rId16"/>
    <p:sldId id="306" r:id="rId17"/>
    <p:sldId id="307" r:id="rId18"/>
    <p:sldId id="327" r:id="rId19"/>
    <p:sldId id="328" r:id="rId20"/>
    <p:sldId id="308" r:id="rId21"/>
    <p:sldId id="309" r:id="rId22"/>
    <p:sldId id="310" r:id="rId23"/>
    <p:sldId id="311" r:id="rId24"/>
    <p:sldId id="313" r:id="rId25"/>
    <p:sldId id="341" r:id="rId26"/>
    <p:sldId id="339" r:id="rId27"/>
    <p:sldId id="318" r:id="rId28"/>
    <p:sldId id="319" r:id="rId29"/>
    <p:sldId id="329" r:id="rId30"/>
    <p:sldId id="344" r:id="rId31"/>
    <p:sldId id="345" r:id="rId32"/>
    <p:sldId id="346" r:id="rId33"/>
    <p:sldId id="347" r:id="rId34"/>
  </p:sldIdLst>
  <p:sldSz cx="9144000" cy="6858000" type="screen4x3"/>
  <p:notesSz cx="6858000" cy="9144000"/>
  <p:embeddedFontLst>
    <p:embeddedFont>
      <p:font typeface="Aharoni" panose="02010803020104030203" pitchFamily="2" charset="-79"/>
      <p:bold r:id="rId37"/>
    </p:embeddedFont>
    <p:embeddedFont>
      <p:font typeface="Century Gothic" panose="020B050202020202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
      <p:font typeface="Perpetua" panose="02020502060401020303" pitchFamily="18" charset="0"/>
      <p:regular r:id="rId46"/>
      <p:bold r:id="rId47"/>
      <p:italic r:id="rId48"/>
      <p:boldItalic r:id="rId49"/>
    </p:embeddedFont>
    <p:embeddedFont>
      <p:font typeface="Baskerville Old Face" panose="02020602080505020303" pitchFamily="18" charset="0"/>
      <p:regular r:id="rId50"/>
    </p:embeddedFont>
    <p:embeddedFont>
      <p:font typeface="Castellar" panose="020A0402060406010301" pitchFamily="18" charset="0"/>
      <p:regular r:id="rId51"/>
    </p:embeddedFont>
    <p:embeddedFont>
      <p:font typeface="Broadway" panose="04040905080B02020502" pitchFamily="82" charset="0"/>
      <p:regular r:id="rId52"/>
    </p:embeddedFont>
    <p:embeddedFont>
      <p:font typeface="Calibri" panose="020F0502020204030204" pitchFamily="34" charset="0"/>
      <p:regular r:id="rId53"/>
      <p:bold r:id="rId54"/>
      <p:italic r:id="rId55"/>
      <p:boldItalic r:id="rId56"/>
    </p:embeddedFont>
    <p:embeddedFont>
      <p:font typeface="Algerian" panose="04020705040A02060702" pitchFamily="82"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88350" autoAdjust="0"/>
  </p:normalViewPr>
  <p:slideViewPr>
    <p:cSldViewPr>
      <p:cViewPr varScale="1">
        <p:scale>
          <a:sx n="66" d="100"/>
          <a:sy n="66" d="100"/>
        </p:scale>
        <p:origin x="1458" y="-1086"/>
      </p:cViewPr>
      <p:guideLst>
        <p:guide orient="horz" pos="2160"/>
        <p:guide pos="2880"/>
      </p:guideLst>
    </p:cSldViewPr>
  </p:slideViewPr>
  <p:outlineViewPr>
    <p:cViewPr>
      <p:scale>
        <a:sx n="33" d="100"/>
        <a:sy n="33" d="100"/>
      </p:scale>
      <p:origin x="0" y="762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9/30/2016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403026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9/30/2016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7168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8" descr="dna_strand_border.png"/>
          <p:cNvPicPr>
            <a:picLocks noChangeAspect="1"/>
          </p:cNvPicPr>
          <p:nvPr userDrawn="1"/>
        </p:nvPicPr>
        <p:blipFill>
          <a:blip r:embed="rId3" cstate="print"/>
          <a:stretch>
            <a:fillRect/>
          </a:stretch>
        </p:blipFill>
        <p:spPr>
          <a:xfrm>
            <a:off x="0" y="0"/>
            <a:ext cx="9144000" cy="6858000"/>
          </a:xfrm>
          <a:prstGeom prst="rect">
            <a:avLst/>
          </a:prstGeom>
        </p:spPr>
      </p:pic>
      <p:pic>
        <p:nvPicPr>
          <p:cNvPr id="12" name="Picture 11" descr="dna_large_no_shadow.png"/>
          <p:cNvPicPr>
            <a:picLocks noChangeAspect="1"/>
          </p:cNvPicPr>
          <p:nvPr userDrawn="1"/>
        </p:nvPicPr>
        <p:blipFill>
          <a:blip r:embed="rId4" cstate="print"/>
          <a:stretch>
            <a:fillRect/>
          </a:stretch>
        </p:blipFill>
        <p:spPr>
          <a:xfrm rot="8746652">
            <a:off x="5798690" y="-1324736"/>
            <a:ext cx="3002965" cy="3931869"/>
          </a:xfrm>
          <a:prstGeom prst="rect">
            <a:avLst/>
          </a:prstGeom>
        </p:spPr>
      </p:pic>
      <p:pic>
        <p:nvPicPr>
          <p:cNvPr id="10" name="Picture 9" descr="dna_large.png"/>
          <p:cNvPicPr>
            <a:picLocks noChangeAspect="1"/>
          </p:cNvPicPr>
          <p:nvPr userDrawn="1"/>
        </p:nvPicPr>
        <p:blipFill>
          <a:blip r:embed="rId5" cstate="print"/>
          <a:stretch>
            <a:fillRect/>
          </a:stretch>
        </p:blipFill>
        <p:spPr>
          <a:xfrm>
            <a:off x="-609600" y="-195943"/>
            <a:ext cx="6705600" cy="7663543"/>
          </a:xfrm>
          <a:prstGeom prst="rect">
            <a:avLst/>
          </a:prstGeom>
        </p:spPr>
      </p:pic>
      <p:sp>
        <p:nvSpPr>
          <p:cNvPr id="2" name="Title 1"/>
          <p:cNvSpPr>
            <a:spLocks noGrp="1"/>
          </p:cNvSpPr>
          <p:nvPr>
            <p:ph type="ctrTitle"/>
          </p:nvPr>
        </p:nvSpPr>
        <p:spPr>
          <a:xfrm>
            <a:off x="3962400" y="2862601"/>
            <a:ext cx="7772400" cy="860425"/>
          </a:xfrm>
        </p:spPr>
        <p:txBody>
          <a:bodyPr anchor="b" anchorCtr="0"/>
          <a:lstStyle>
            <a:lvl1pPr algn="l">
              <a:buFontTx/>
              <a:buNone/>
              <a:defRPr>
                <a:solidFill>
                  <a:schemeClr val="accent6">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81000" y="3581400"/>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8100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91600" y="974400"/>
            <a:ext cx="6876000" cy="457200"/>
          </a:xfrm>
        </p:spPr>
        <p:txBody>
          <a:bodyPr>
            <a:normAutofit/>
          </a:bodyPr>
          <a:lstStyle>
            <a:lvl1pPr>
              <a:buFontTx/>
              <a:buNone/>
              <a:defRPr sz="20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dna_strand_b_w.png"/>
          <p:cNvPicPr>
            <a:picLocks noChangeAspect="1"/>
          </p:cNvPicPr>
          <p:nvPr userDrawn="1"/>
        </p:nvPicPr>
        <p:blipFill>
          <a:blip r:embed="rId2" cstate="print"/>
          <a:stretch>
            <a:fillRect/>
          </a:stretch>
        </p:blipFill>
        <p:spPr>
          <a:xfrm>
            <a:off x="3657600" y="762000"/>
            <a:ext cx="6000750" cy="68580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304800" y="162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511800" y="5334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304800" y="-60000"/>
            <a:ext cx="8229600" cy="639763"/>
          </a:xfrm>
        </p:spPr>
        <p:txBody>
          <a:bodyPr/>
          <a:lstStyle/>
          <a:p>
            <a:r>
              <a:rPr lang="en-US" smtClean="0"/>
              <a:t>Click to edit Master title style</a:t>
            </a:r>
            <a:endParaRPr lang="en-US" dirty="0"/>
          </a:p>
        </p:txBody>
      </p:sp>
      <p:sp>
        <p:nvSpPr>
          <p:cNvPr id="13" name="Text Placeholder 10"/>
          <p:cNvSpPr>
            <a:spLocks noGrp="1"/>
          </p:cNvSpPr>
          <p:nvPr>
            <p:ph type="body" sz="quarter" idx="13"/>
          </p:nvPr>
        </p:nvSpPr>
        <p:spPr>
          <a:xfrm>
            <a:off x="511800" y="4572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76200" y="-60000"/>
            <a:ext cx="8229600" cy="639763"/>
          </a:xfrm>
        </p:spPr>
        <p:txBody>
          <a:bodyPr/>
          <a:lstStyle/>
          <a:p>
            <a:r>
              <a:rPr lang="en-US" smtClean="0"/>
              <a:t>Click to edit Master title style</a:t>
            </a:r>
            <a:endParaRPr lang="en-US" dirty="0"/>
          </a:p>
        </p:txBody>
      </p:sp>
      <p:sp>
        <p:nvSpPr>
          <p:cNvPr id="12" name="Text Placeholder 10"/>
          <p:cNvSpPr>
            <a:spLocks noGrp="1"/>
          </p:cNvSpPr>
          <p:nvPr>
            <p:ph type="body" sz="quarter" idx="13"/>
          </p:nvPr>
        </p:nvSpPr>
        <p:spPr>
          <a:xfrm>
            <a:off x="130800" y="4572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76200"/>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143000"/>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447800"/>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95839" y="1447800"/>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799012" y="11430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8"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dna_strand_b_w.png"/>
          <p:cNvPicPr>
            <a:picLocks noChangeAspect="1"/>
          </p:cNvPicPr>
          <p:nvPr/>
        </p:nvPicPr>
        <p:blipFill>
          <a:blip r:embed="rId18" cstate="print"/>
          <a:stretch>
            <a:fillRect/>
          </a:stretch>
        </p:blipFill>
        <p:spPr>
          <a:xfrm>
            <a:off x="3657600" y="762000"/>
            <a:ext cx="6000750" cy="6858000"/>
          </a:xfrm>
          <a:prstGeom prst="rect">
            <a:avLst/>
          </a:prstGeom>
        </p:spPr>
      </p:pic>
      <p:sp>
        <p:nvSpPr>
          <p:cNvPr id="2" name="Title Placeholder 1"/>
          <p:cNvSpPr>
            <a:spLocks noGrp="1"/>
          </p:cNvSpPr>
          <p:nvPr>
            <p:ph type="title"/>
          </p:nvPr>
        </p:nvSpPr>
        <p:spPr>
          <a:xfrm>
            <a:off x="457200" y="762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7321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hf sldNum="0" hdr="0" ftr="0" dt="0"/>
  <p:txStyles>
    <p:title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wibgNGe4aY"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609600"/>
            <a:ext cx="9144000" cy="6248400"/>
          </a:xfrm>
        </p:spPr>
        <p:txBody>
          <a:bodyPr>
            <a:noAutofit/>
          </a:bodyPr>
          <a:lstStyle/>
          <a:p>
            <a:pPr algn="ctr"/>
            <a:r>
              <a:rPr lang="en-US" sz="8800" b="1" u="sng" dirty="0" smtClean="0">
                <a:solidFill>
                  <a:srgbClr val="C00000"/>
                </a:solidFill>
                <a:effectLst>
                  <a:outerShdw blurRad="38100" dist="38100" dir="2700000" algn="tl">
                    <a:srgbClr val="000000">
                      <a:alpha val="43137"/>
                    </a:srgbClr>
                  </a:outerShdw>
                </a:effectLst>
              </a:rPr>
              <a:t>Warm-Up</a:t>
            </a:r>
          </a:p>
          <a:p>
            <a:pPr algn="ctr"/>
            <a:r>
              <a:rPr lang="en-US" sz="8000" b="1" dirty="0" smtClean="0">
                <a:solidFill>
                  <a:srgbClr val="C00000"/>
                </a:solidFill>
                <a:effectLst>
                  <a:outerShdw blurRad="38100" dist="38100" dir="2700000" algn="tl">
                    <a:srgbClr val="000000">
                      <a:alpha val="43137"/>
                    </a:srgbClr>
                  </a:outerShdw>
                </a:effectLst>
              </a:rPr>
              <a:t>What is DNA?  Why should we study DNA?</a:t>
            </a:r>
            <a:endParaRPr lang="en-US" sz="80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2438400" cy="5257800"/>
          </a:xfrm>
        </p:spPr>
        <p:txBody>
          <a:bodyPr>
            <a:normAutofit/>
          </a:bodyPr>
          <a:lstStyle/>
          <a:p>
            <a:pPr marL="0" indent="0">
              <a:lnSpc>
                <a:spcPct val="100000"/>
              </a:lnSpc>
              <a:spcBef>
                <a:spcPts val="0"/>
              </a:spcBef>
              <a:buNone/>
            </a:pPr>
            <a:r>
              <a:rPr lang="en-US" sz="4800" b="1" dirty="0" smtClean="0"/>
              <a:t>Double-Helix Model</a:t>
            </a:r>
            <a:endParaRPr lang="en-US" sz="4800" b="1" dirty="0"/>
          </a:p>
        </p:txBody>
      </p:sp>
      <p:pic>
        <p:nvPicPr>
          <p:cNvPr id="1026" name="Picture 2" descr="http://upload.wikimedia.org/wikipedia/commons/8/81/ADN_animation.gif"/>
          <p:cNvPicPr>
            <a:picLocks noChangeAspect="1" noChangeArrowheads="1" noCrop="1"/>
          </p:cNvPicPr>
          <p:nvPr/>
        </p:nvPicPr>
        <p:blipFill>
          <a:blip r:embed="rId2" cstate="print"/>
          <a:srcRect/>
          <a:stretch>
            <a:fillRect/>
          </a:stretch>
        </p:blipFill>
        <p:spPr bwMode="auto">
          <a:xfrm>
            <a:off x="2971800" y="-228600"/>
            <a:ext cx="4191000" cy="7315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7999"/>
          </a:xfrm>
        </p:spPr>
        <p:txBody>
          <a:bodyPr>
            <a:noAutofit/>
          </a:bodyPr>
          <a:lstStyle/>
          <a:p>
            <a:pPr marL="0" indent="0">
              <a:lnSpc>
                <a:spcPct val="100000"/>
              </a:lnSpc>
              <a:spcBef>
                <a:spcPts val="0"/>
              </a:spcBef>
              <a:buNone/>
            </a:pPr>
            <a:r>
              <a:rPr lang="en-US" sz="5400" dirty="0" smtClean="0"/>
              <a:t>Since its discovery, nucleic acids, or DNA, has been found to control all structure and function of every living organism on the planet.  Everything from the simplest bacteria to the giant blue whale.</a:t>
            </a:r>
            <a:endParaRPr lang="en-US"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0"/>
            <a:ext cx="6248400" cy="6247864"/>
          </a:xfrm>
          <a:prstGeom prst="rect">
            <a:avLst/>
          </a:prstGeom>
          <a:noFill/>
        </p:spPr>
        <p:txBody>
          <a:bodyPr wrap="square" rtlCol="0">
            <a:spAutoFit/>
          </a:bodyPr>
          <a:lstStyle/>
          <a:p>
            <a:pPr algn="ctr"/>
            <a:r>
              <a:rPr lang="en-US" sz="8000" b="1" dirty="0" smtClean="0"/>
              <a:t>DNA is a polymer made of chains of nucleotides.</a:t>
            </a:r>
            <a:endParaRPr lang="en-US" sz="8000" b="1" dirty="0"/>
          </a:p>
        </p:txBody>
      </p:sp>
      <p:pic>
        <p:nvPicPr>
          <p:cNvPr id="3" name="Picture 2" descr="dna_strand_slide.png"/>
          <p:cNvPicPr>
            <a:picLocks noChangeAspect="1"/>
          </p:cNvPicPr>
          <p:nvPr/>
        </p:nvPicPr>
        <p:blipFill>
          <a:blip r:embed="rId2" cstate="print"/>
          <a:stretch>
            <a:fillRect/>
          </a:stretch>
        </p:blipFill>
        <p:spPr>
          <a:xfrm>
            <a:off x="0" y="0"/>
            <a:ext cx="1828800" cy="7467600"/>
          </a:xfrm>
          <a:prstGeom prst="rect">
            <a:avLst/>
          </a:prstGeom>
        </p:spPr>
      </p:pic>
      <p:pic>
        <p:nvPicPr>
          <p:cNvPr id="4" name="Picture 3" descr="dna_strand_slide.png"/>
          <p:cNvPicPr>
            <a:picLocks noChangeAspect="1"/>
          </p:cNvPicPr>
          <p:nvPr/>
        </p:nvPicPr>
        <p:blipFill>
          <a:blip r:embed="rId2" cstate="print"/>
          <a:stretch>
            <a:fillRect/>
          </a:stretch>
        </p:blipFill>
        <p:spPr>
          <a:xfrm flipH="1">
            <a:off x="7315199" y="0"/>
            <a:ext cx="1828800" cy="762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eachernotes.paramus.k12.nj.us/Nolan/2005-2006/CP%20Bio8.jpg"/>
          <p:cNvPicPr>
            <a:picLocks noChangeAspect="1" noChangeArrowheads="1"/>
          </p:cNvPicPr>
          <p:nvPr/>
        </p:nvPicPr>
        <p:blipFill>
          <a:blip r:embed="rId2" cstate="print"/>
          <a:srcRect/>
          <a:stretch>
            <a:fillRect/>
          </a:stretch>
        </p:blipFill>
        <p:spPr bwMode="auto">
          <a:xfrm>
            <a:off x="762000" y="838201"/>
            <a:ext cx="7583768" cy="6019800"/>
          </a:xfrm>
          <a:prstGeom prst="rect">
            <a:avLst/>
          </a:prstGeom>
          <a:noFill/>
        </p:spPr>
      </p:pic>
      <p:sp>
        <p:nvSpPr>
          <p:cNvPr id="3" name="TextBox 2"/>
          <p:cNvSpPr txBox="1"/>
          <p:nvPr/>
        </p:nvSpPr>
        <p:spPr>
          <a:xfrm>
            <a:off x="0" y="0"/>
            <a:ext cx="9144000" cy="830997"/>
          </a:xfrm>
          <a:prstGeom prst="rect">
            <a:avLst/>
          </a:prstGeom>
          <a:noFill/>
        </p:spPr>
        <p:txBody>
          <a:bodyPr wrap="square" rtlCol="0">
            <a:spAutoFit/>
          </a:bodyPr>
          <a:lstStyle/>
          <a:p>
            <a:pPr algn="ctr"/>
            <a:r>
              <a:rPr lang="en-US" sz="4800" b="1" dirty="0" smtClean="0"/>
              <a:t>Basic structure of a nucleotide</a:t>
            </a:r>
            <a:endParaRPr lang="en-US" sz="4800" b="1" dirty="0"/>
          </a:p>
        </p:txBody>
      </p:sp>
      <p:sp>
        <p:nvSpPr>
          <p:cNvPr id="4" name="TextBox 3"/>
          <p:cNvSpPr txBox="1"/>
          <p:nvPr/>
        </p:nvSpPr>
        <p:spPr>
          <a:xfrm>
            <a:off x="762000" y="6581001"/>
            <a:ext cx="5105400" cy="276999"/>
          </a:xfrm>
          <a:prstGeom prst="rect">
            <a:avLst/>
          </a:prstGeom>
          <a:noFill/>
        </p:spPr>
        <p:txBody>
          <a:bodyPr wrap="square" rtlCol="0">
            <a:spAutoFit/>
          </a:bodyPr>
          <a:lstStyle/>
          <a:p>
            <a:r>
              <a:rPr lang="en-US" sz="1200" dirty="0" smtClean="0"/>
              <a:t>teachernotes.paramus.k12.nj.us</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0"/>
            <a:ext cx="4495800" cy="5632311"/>
          </a:xfrm>
          <a:prstGeom prst="rect">
            <a:avLst/>
          </a:prstGeom>
          <a:noFill/>
        </p:spPr>
        <p:txBody>
          <a:bodyPr wrap="square" rtlCol="0">
            <a:spAutoFit/>
          </a:bodyPr>
          <a:lstStyle/>
          <a:p>
            <a:r>
              <a:rPr lang="en-US" sz="4000" b="1" dirty="0" smtClean="0"/>
              <a:t>Nucleotides are monomers made of three parts. </a:t>
            </a:r>
          </a:p>
          <a:p>
            <a:endParaRPr lang="en-US" sz="4000" b="1" dirty="0" smtClean="0"/>
          </a:p>
          <a:p>
            <a:endParaRPr lang="en-US" sz="4000" b="1" dirty="0" smtClean="0"/>
          </a:p>
          <a:p>
            <a:endParaRPr lang="en-US" sz="4000" b="1" dirty="0" smtClean="0"/>
          </a:p>
          <a:p>
            <a:r>
              <a:rPr lang="en-US" sz="4000" b="1" dirty="0" smtClean="0"/>
              <a:t>1.  a sugar (</a:t>
            </a:r>
            <a:r>
              <a:rPr lang="en-US" sz="4000" b="1" dirty="0" err="1" smtClean="0"/>
              <a:t>deoxyribose</a:t>
            </a:r>
            <a:r>
              <a:rPr lang="en-US" sz="4000" b="1" dirty="0" smtClean="0"/>
              <a:t> or ribose) </a:t>
            </a:r>
          </a:p>
        </p:txBody>
      </p:sp>
      <p:pic>
        <p:nvPicPr>
          <p:cNvPr id="23556" name="Picture 4" descr="http://www.layevangelism.com/bastxbk/images/deoxyribose.jpg"/>
          <p:cNvPicPr>
            <a:picLocks noChangeAspect="1" noChangeArrowheads="1"/>
          </p:cNvPicPr>
          <p:nvPr/>
        </p:nvPicPr>
        <p:blipFill>
          <a:blip r:embed="rId2" cstate="print"/>
          <a:srcRect/>
          <a:stretch>
            <a:fillRect/>
          </a:stretch>
        </p:blipFill>
        <p:spPr bwMode="auto">
          <a:xfrm>
            <a:off x="304799" y="381000"/>
            <a:ext cx="4132631" cy="6324600"/>
          </a:xfrm>
          <a:prstGeom prst="rect">
            <a:avLst/>
          </a:prstGeom>
          <a:noFill/>
        </p:spPr>
      </p:pic>
      <p:sp>
        <p:nvSpPr>
          <p:cNvPr id="6" name="TextBox 5"/>
          <p:cNvSpPr txBox="1"/>
          <p:nvPr/>
        </p:nvSpPr>
        <p:spPr>
          <a:xfrm>
            <a:off x="0" y="6550223"/>
            <a:ext cx="2514600" cy="307777"/>
          </a:xfrm>
          <a:prstGeom prst="rect">
            <a:avLst/>
          </a:prstGeom>
          <a:noFill/>
        </p:spPr>
        <p:txBody>
          <a:bodyPr wrap="square" rtlCol="0">
            <a:spAutoFit/>
          </a:bodyPr>
          <a:lstStyle/>
          <a:p>
            <a:r>
              <a:rPr lang="en-US" sz="1400" dirty="0"/>
              <a:t>www.layevangelism.com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1938992"/>
          </a:xfrm>
          <a:prstGeom prst="rect">
            <a:avLst/>
          </a:prstGeom>
        </p:spPr>
        <p:txBody>
          <a:bodyPr wrap="square">
            <a:spAutoFit/>
          </a:bodyPr>
          <a:lstStyle/>
          <a:p>
            <a:r>
              <a:rPr lang="en-US" sz="4000" b="1" dirty="0" smtClean="0"/>
              <a:t>2.  a phosphate group composed of one atom of phosphorus surrounded by four oxygen atoms</a:t>
            </a:r>
            <a:endParaRPr lang="en-US" sz="4000" b="1" dirty="0"/>
          </a:p>
        </p:txBody>
      </p:sp>
      <p:pic>
        <p:nvPicPr>
          <p:cNvPr id="19458" name="Picture 2" descr="http://4.bp.blogspot.com/_0I18gj8o210/TUsLNc8ZDAI/AAAAAAAAACg/y8GxQkyYTrk/s320/nucleotide.jpg"/>
          <p:cNvPicPr>
            <a:picLocks noChangeAspect="1" noChangeArrowheads="1"/>
          </p:cNvPicPr>
          <p:nvPr/>
        </p:nvPicPr>
        <p:blipFill>
          <a:blip r:embed="rId2" cstate="print"/>
          <a:srcRect/>
          <a:stretch>
            <a:fillRect/>
          </a:stretch>
        </p:blipFill>
        <p:spPr bwMode="auto">
          <a:xfrm>
            <a:off x="1676400" y="1981200"/>
            <a:ext cx="7239000" cy="4876038"/>
          </a:xfrm>
          <a:prstGeom prst="rect">
            <a:avLst/>
          </a:prstGeom>
          <a:noFill/>
        </p:spPr>
      </p:pic>
      <p:sp>
        <p:nvSpPr>
          <p:cNvPr id="6" name="Oval 5"/>
          <p:cNvSpPr/>
          <p:nvPr/>
        </p:nvSpPr>
        <p:spPr>
          <a:xfrm>
            <a:off x="914400" y="2743200"/>
            <a:ext cx="3581400" cy="358140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6488668"/>
            <a:ext cx="2321469" cy="369332"/>
          </a:xfrm>
          <a:prstGeom prst="rect">
            <a:avLst/>
          </a:prstGeom>
        </p:spPr>
        <p:txBody>
          <a:bodyPr wrap="none">
            <a:spAutoFit/>
          </a:bodyPr>
          <a:lstStyle/>
          <a:p>
            <a:r>
              <a:rPr lang="en-US" dirty="0" smtClean="0"/>
              <a:t>4.bp.blogspot.com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382000" cy="1323439"/>
          </a:xfrm>
          <a:prstGeom prst="rect">
            <a:avLst/>
          </a:prstGeom>
          <a:noFill/>
        </p:spPr>
        <p:txBody>
          <a:bodyPr wrap="square" rtlCol="0">
            <a:spAutoFit/>
          </a:bodyPr>
          <a:lstStyle/>
          <a:p>
            <a:r>
              <a:rPr lang="en-US" sz="4000" b="1" dirty="0" smtClean="0"/>
              <a:t>3.  A nitrogen base.  There are four that make DNA.  (A, T, G, C)</a:t>
            </a:r>
            <a:endParaRPr lang="en-US" sz="4000" b="1" dirty="0"/>
          </a:p>
        </p:txBody>
      </p:sp>
      <p:pic>
        <p:nvPicPr>
          <p:cNvPr id="30726" name="Picture 6" descr="http://student.ccbcmd.edu/~gkaiser/biotutorials/dna/images/DNAbases.jpg"/>
          <p:cNvPicPr>
            <a:picLocks noChangeAspect="1" noChangeArrowheads="1"/>
          </p:cNvPicPr>
          <p:nvPr/>
        </p:nvPicPr>
        <p:blipFill>
          <a:blip r:embed="rId2" cstate="print"/>
          <a:srcRect/>
          <a:stretch>
            <a:fillRect/>
          </a:stretch>
        </p:blipFill>
        <p:spPr bwMode="auto">
          <a:xfrm>
            <a:off x="533400" y="1524000"/>
            <a:ext cx="8153400" cy="5105400"/>
          </a:xfrm>
          <a:prstGeom prst="rect">
            <a:avLst/>
          </a:prstGeom>
          <a:noFill/>
        </p:spPr>
      </p:pic>
      <p:sp>
        <p:nvSpPr>
          <p:cNvPr id="4" name="Rectangle 3"/>
          <p:cNvSpPr/>
          <p:nvPr/>
        </p:nvSpPr>
        <p:spPr>
          <a:xfrm>
            <a:off x="533400" y="6248400"/>
            <a:ext cx="1516762" cy="246221"/>
          </a:xfrm>
          <a:prstGeom prst="rect">
            <a:avLst/>
          </a:prstGeom>
        </p:spPr>
        <p:txBody>
          <a:bodyPr wrap="none">
            <a:spAutoFit/>
          </a:bodyPr>
          <a:lstStyle/>
          <a:p>
            <a:r>
              <a:rPr lang="en-US" sz="1000" dirty="0" smtClean="0"/>
              <a:t>student.ccbcmd.edu</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382000" cy="1200329"/>
          </a:xfrm>
          <a:prstGeom prst="rect">
            <a:avLst/>
          </a:prstGeom>
          <a:noFill/>
        </p:spPr>
        <p:txBody>
          <a:bodyPr wrap="square" rtlCol="0">
            <a:spAutoFit/>
          </a:bodyPr>
          <a:lstStyle/>
          <a:p>
            <a:r>
              <a:rPr lang="en-US" sz="3600" b="1" dirty="0" smtClean="0"/>
              <a:t>3. There are four that make RNA.  (A, U, G, C) </a:t>
            </a:r>
            <a:r>
              <a:rPr lang="en-US" sz="3600" b="1" dirty="0" err="1" smtClean="0"/>
              <a:t>Uracil</a:t>
            </a:r>
            <a:r>
              <a:rPr lang="en-US" sz="3600" b="1" dirty="0" smtClean="0"/>
              <a:t> replaces thymine.</a:t>
            </a:r>
            <a:endParaRPr lang="en-US" sz="3600" b="1" dirty="0"/>
          </a:p>
        </p:txBody>
      </p:sp>
      <p:pic>
        <p:nvPicPr>
          <p:cNvPr id="63490" name="Picture 2" descr="http://student.ccbcmd.edu/~gkaiser/biotutorials/dna/images/RNAbases.jpg"/>
          <p:cNvPicPr>
            <a:picLocks noChangeAspect="1" noChangeArrowheads="1"/>
          </p:cNvPicPr>
          <p:nvPr/>
        </p:nvPicPr>
        <p:blipFill>
          <a:blip r:embed="rId2" cstate="print"/>
          <a:srcRect/>
          <a:stretch>
            <a:fillRect/>
          </a:stretch>
        </p:blipFill>
        <p:spPr bwMode="auto">
          <a:xfrm>
            <a:off x="457200" y="1550580"/>
            <a:ext cx="8229600" cy="5097870"/>
          </a:xfrm>
          <a:prstGeom prst="rect">
            <a:avLst/>
          </a:prstGeom>
          <a:noFill/>
        </p:spPr>
      </p:pic>
      <p:sp>
        <p:nvSpPr>
          <p:cNvPr id="5" name="Rectangle 4"/>
          <p:cNvSpPr/>
          <p:nvPr/>
        </p:nvSpPr>
        <p:spPr>
          <a:xfrm>
            <a:off x="533400" y="6248400"/>
            <a:ext cx="1516762" cy="246221"/>
          </a:xfrm>
          <a:prstGeom prst="rect">
            <a:avLst/>
          </a:prstGeom>
        </p:spPr>
        <p:txBody>
          <a:bodyPr wrap="none">
            <a:spAutoFit/>
          </a:bodyPr>
          <a:lstStyle/>
          <a:p>
            <a:r>
              <a:rPr lang="en-US" sz="1000" dirty="0" smtClean="0"/>
              <a:t>student.ccbcmd.edu</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9144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8800" b="0" i="0" u="none" strike="noStrike" kern="1200" cap="none" spc="0" normalizeH="0" baseline="0" noProof="0" dirty="0" smtClean="0">
                <a:ln>
                  <a:noFill/>
                </a:ln>
                <a:solidFill>
                  <a:schemeClr val="tx1"/>
                </a:solidFill>
                <a:effectLst/>
                <a:uLnTx/>
                <a:uFillTx/>
                <a:latin typeface="Perpetua" pitchFamily="18" charset="0"/>
                <a:ea typeface="+mj-ea"/>
                <a:cs typeface="+mj-cs"/>
              </a:rPr>
              <a:t>DNA				RNA</a:t>
            </a:r>
          </a:p>
        </p:txBody>
      </p:sp>
      <p:pic>
        <p:nvPicPr>
          <p:cNvPr id="3" name="Picture 6" descr="http://student.ccbcmd.edu/~gkaiser/biotutorials/dna/images/DNAbases.jpg"/>
          <p:cNvPicPr>
            <a:picLocks noChangeAspect="1" noChangeArrowheads="1"/>
          </p:cNvPicPr>
          <p:nvPr/>
        </p:nvPicPr>
        <p:blipFill>
          <a:blip r:embed="rId2" cstate="print"/>
          <a:srcRect/>
          <a:stretch>
            <a:fillRect/>
          </a:stretch>
        </p:blipFill>
        <p:spPr bwMode="auto">
          <a:xfrm>
            <a:off x="0" y="1371599"/>
            <a:ext cx="4267200" cy="4085617"/>
          </a:xfrm>
          <a:prstGeom prst="rect">
            <a:avLst/>
          </a:prstGeom>
          <a:noFill/>
        </p:spPr>
      </p:pic>
      <p:pic>
        <p:nvPicPr>
          <p:cNvPr id="4" name="Picture 2" descr="http://student.ccbcmd.edu/~gkaiser/biotutorials/dna/images/RNAbases.jpg"/>
          <p:cNvPicPr>
            <a:picLocks noChangeAspect="1" noChangeArrowheads="1"/>
          </p:cNvPicPr>
          <p:nvPr/>
        </p:nvPicPr>
        <p:blipFill>
          <a:blip r:embed="rId3" cstate="print"/>
          <a:srcRect/>
          <a:stretch>
            <a:fillRect/>
          </a:stretch>
        </p:blipFill>
        <p:spPr bwMode="auto">
          <a:xfrm>
            <a:off x="4648200" y="1371600"/>
            <a:ext cx="4495800" cy="4038600"/>
          </a:xfrm>
          <a:prstGeom prst="rect">
            <a:avLst/>
          </a:prstGeom>
          <a:noFill/>
        </p:spPr>
      </p:pic>
      <p:sp>
        <p:nvSpPr>
          <p:cNvPr id="5" name="Oval 4"/>
          <p:cNvSpPr/>
          <p:nvPr/>
        </p:nvSpPr>
        <p:spPr>
          <a:xfrm>
            <a:off x="0" y="1371600"/>
            <a:ext cx="1905000" cy="190500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1371600"/>
            <a:ext cx="1905000" cy="190500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5181600"/>
            <a:ext cx="1516762" cy="246221"/>
          </a:xfrm>
          <a:prstGeom prst="rect">
            <a:avLst/>
          </a:prstGeom>
        </p:spPr>
        <p:txBody>
          <a:bodyPr wrap="none">
            <a:spAutoFit/>
          </a:bodyPr>
          <a:lstStyle/>
          <a:p>
            <a:r>
              <a:rPr lang="en-US" sz="1000" dirty="0" smtClean="0"/>
              <a:t>student.ccbcmd.edu</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01972"/>
          </a:xfrm>
          <a:prstGeom prst="rect">
            <a:avLst/>
          </a:prstGeom>
          <a:noFill/>
        </p:spPr>
        <p:txBody>
          <a:bodyPr wrap="square" rtlCol="0">
            <a:spAutoFit/>
          </a:bodyPr>
          <a:lstStyle/>
          <a:p>
            <a:r>
              <a:rPr lang="en-US" sz="6400" b="1" dirty="0" smtClean="0"/>
              <a:t>In a DNA molecule, sugar and phosphates act as the “backbone” of the molecule and the nitrogen bases meet in the middle. </a:t>
            </a:r>
            <a:endParaRPr lang="en-US" sz="6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3629" y="304800"/>
            <a:ext cx="9144000" cy="6248400"/>
          </a:xfrm>
        </p:spPr>
        <p:txBody>
          <a:bodyPr>
            <a:noAutofit/>
          </a:bodyPr>
          <a:lstStyle/>
          <a:p>
            <a:pPr algn="ctr"/>
            <a:r>
              <a:rPr lang="en-US" sz="8800" b="1" u="sng" dirty="0" smtClean="0">
                <a:solidFill>
                  <a:srgbClr val="C00000"/>
                </a:solidFill>
                <a:effectLst>
                  <a:outerShdw blurRad="38100" dist="38100" dir="2700000" algn="tl">
                    <a:srgbClr val="000000">
                      <a:alpha val="43137"/>
                    </a:srgbClr>
                  </a:outerShdw>
                </a:effectLst>
              </a:rPr>
              <a:t>Warm-Up</a:t>
            </a:r>
          </a:p>
          <a:p>
            <a:pPr algn="ctr"/>
            <a:r>
              <a:rPr lang="en-US" sz="7800" b="1" dirty="0" smtClean="0">
                <a:solidFill>
                  <a:srgbClr val="C00000"/>
                </a:solidFill>
                <a:effectLst>
                  <a:outerShdw blurRad="38100" dist="38100" dir="2700000" algn="tl">
                    <a:srgbClr val="000000">
                      <a:alpha val="43137"/>
                    </a:srgbClr>
                  </a:outerShdw>
                </a:effectLst>
              </a:rPr>
              <a:t>For what discovery is Watson and Crick famous?</a:t>
            </a:r>
            <a:endParaRPr lang="en-US" sz="7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261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evolution.berkeley.edu/evosite/history/images/dna_structure.gif"/>
          <p:cNvPicPr>
            <a:picLocks noChangeAspect="1" noChangeArrowheads="1"/>
          </p:cNvPicPr>
          <p:nvPr/>
        </p:nvPicPr>
        <p:blipFill>
          <a:blip r:embed="rId2" cstate="print"/>
          <a:srcRect/>
          <a:stretch>
            <a:fillRect/>
          </a:stretch>
        </p:blipFill>
        <p:spPr bwMode="auto">
          <a:xfrm>
            <a:off x="294051" y="186797"/>
            <a:ext cx="8164149" cy="6442604"/>
          </a:xfrm>
          <a:prstGeom prst="rect">
            <a:avLst/>
          </a:prstGeom>
          <a:noFill/>
        </p:spPr>
      </p:pic>
      <p:sp>
        <p:nvSpPr>
          <p:cNvPr id="6" name="TextBox 5"/>
          <p:cNvSpPr txBox="1"/>
          <p:nvPr/>
        </p:nvSpPr>
        <p:spPr>
          <a:xfrm rot="5400000">
            <a:off x="5720834" y="3434834"/>
            <a:ext cx="6477000" cy="369332"/>
          </a:xfrm>
          <a:prstGeom prst="rect">
            <a:avLst/>
          </a:prstGeom>
          <a:noFill/>
        </p:spPr>
        <p:txBody>
          <a:bodyPr wrap="square" rtlCol="0">
            <a:spAutoFit/>
          </a:bodyPr>
          <a:lstStyle/>
          <a:p>
            <a:r>
              <a:rPr lang="en-US" dirty="0"/>
              <a:t>evolution.berkeley.edu/.../dna_structure.gif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5262979"/>
          </a:xfrm>
          <a:prstGeom prst="rect">
            <a:avLst/>
          </a:prstGeom>
          <a:noFill/>
        </p:spPr>
        <p:txBody>
          <a:bodyPr wrap="square" rtlCol="0">
            <a:spAutoFit/>
          </a:bodyPr>
          <a:lstStyle/>
          <a:p>
            <a:pPr>
              <a:buFont typeface="Arial" pitchFamily="34" charset="0"/>
              <a:buChar char="•"/>
            </a:pPr>
            <a:r>
              <a:rPr lang="en-US" sz="5600" b="1" dirty="0" smtClean="0"/>
              <a:t>The nitrogen bases connect in the middle by weak hydrogen bonds.</a:t>
            </a:r>
          </a:p>
          <a:p>
            <a:pPr>
              <a:buFont typeface="Arial" pitchFamily="34" charset="0"/>
              <a:buChar char="•"/>
            </a:pPr>
            <a:r>
              <a:rPr lang="en-US" sz="5600" b="1" dirty="0" smtClean="0"/>
              <a:t>A connects to T</a:t>
            </a:r>
          </a:p>
          <a:p>
            <a:pPr>
              <a:buFont typeface="Arial" pitchFamily="34" charset="0"/>
              <a:buChar char="•"/>
            </a:pPr>
            <a:r>
              <a:rPr lang="en-US" sz="5600" b="1" dirty="0" smtClean="0"/>
              <a:t>C connects to 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610600" cy="1938992"/>
          </a:xfrm>
          <a:prstGeom prst="rect">
            <a:avLst/>
          </a:prstGeom>
          <a:noFill/>
        </p:spPr>
        <p:txBody>
          <a:bodyPr wrap="square" rtlCol="0">
            <a:spAutoFit/>
          </a:bodyPr>
          <a:lstStyle/>
          <a:p>
            <a:r>
              <a:rPr lang="en-US" sz="4000" b="1" dirty="0" smtClean="0"/>
              <a:t>A’s always attach to T’s, and G’s always attach to C’s by weak hydrogen bonds.</a:t>
            </a:r>
          </a:p>
        </p:txBody>
      </p:sp>
      <p:pic>
        <p:nvPicPr>
          <p:cNvPr id="19458" name="Picture 2" descr="http://academic.brooklyn.cuny.edu/biology/bio4fv/page/molecular%20biology/16-05-doublehelix.jpg"/>
          <p:cNvPicPr>
            <a:picLocks noChangeAspect="1" noChangeArrowheads="1"/>
          </p:cNvPicPr>
          <p:nvPr/>
        </p:nvPicPr>
        <p:blipFill>
          <a:blip r:embed="rId2" cstate="print"/>
          <a:srcRect/>
          <a:stretch>
            <a:fillRect/>
          </a:stretch>
        </p:blipFill>
        <p:spPr bwMode="auto">
          <a:xfrm>
            <a:off x="0" y="1905001"/>
            <a:ext cx="9144000" cy="4953000"/>
          </a:xfrm>
          <a:prstGeom prst="rect">
            <a:avLst/>
          </a:prstGeom>
          <a:noFill/>
        </p:spPr>
      </p:pic>
      <p:sp>
        <p:nvSpPr>
          <p:cNvPr id="4" name="Oval 3"/>
          <p:cNvSpPr/>
          <p:nvPr/>
        </p:nvSpPr>
        <p:spPr>
          <a:xfrm>
            <a:off x="3657600" y="1981200"/>
            <a:ext cx="1676400" cy="1447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86200" y="2895600"/>
            <a:ext cx="1676400" cy="1447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3733800"/>
            <a:ext cx="1676400" cy="1447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4648200"/>
            <a:ext cx="1676400" cy="1447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6000" b="1" dirty="0" smtClean="0"/>
              <a:t>The order of these A’s, T’s, G’s, and C’s are the codes for our genes.  Scientists have mapped human chromosomes.  These maps are called the “Human Genome.”</a:t>
            </a:r>
            <a:endParaRPr lang="en-US" sz="6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NA ATG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noFill/>
        </p:spPr>
        <p:txBody>
          <a:bodyPr wrap="square" rtlCol="0">
            <a:spAutoFit/>
          </a:bodyPr>
          <a:lstStyle/>
          <a:p>
            <a:r>
              <a:rPr lang="en-US" sz="5400" b="1" dirty="0" smtClean="0"/>
              <a:t>The four bases are used as a code to carry genetic information like a computer uses binary language.  The human genome is a list of the sequence of all these bases.</a:t>
            </a:r>
            <a:endParaRPr lang="en-US" sz="5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www.lincoln2.smmusd.org/staff/Seymour_Web/images/ATGC.gif"/>
          <p:cNvPicPr>
            <a:picLocks noChangeAspect="1" noChangeArrowheads="1"/>
          </p:cNvPicPr>
          <p:nvPr/>
        </p:nvPicPr>
        <p:blipFill>
          <a:blip r:embed="rId2" cstate="print"/>
          <a:srcRect/>
          <a:stretch>
            <a:fillRect/>
          </a:stretch>
        </p:blipFill>
        <p:spPr bwMode="auto">
          <a:xfrm>
            <a:off x="228600" y="228600"/>
            <a:ext cx="8798169" cy="1676400"/>
          </a:xfrm>
          <a:prstGeom prst="rect">
            <a:avLst/>
          </a:prstGeom>
          <a:noFill/>
        </p:spPr>
      </p:pic>
      <p:pic>
        <p:nvPicPr>
          <p:cNvPr id="54278" name="Picture 6" descr="http://www.snpsandchips.com/fwimages/helix2_320x210.jpg"/>
          <p:cNvPicPr>
            <a:picLocks noChangeAspect="1" noChangeArrowheads="1"/>
          </p:cNvPicPr>
          <p:nvPr/>
        </p:nvPicPr>
        <p:blipFill>
          <a:blip r:embed="rId3" cstate="print"/>
          <a:srcRect/>
          <a:stretch>
            <a:fillRect/>
          </a:stretch>
        </p:blipFill>
        <p:spPr bwMode="auto">
          <a:xfrm>
            <a:off x="914400" y="1981200"/>
            <a:ext cx="7239000" cy="4876800"/>
          </a:xfrm>
          <a:prstGeom prst="rect">
            <a:avLst/>
          </a:prstGeom>
          <a:noFill/>
        </p:spPr>
      </p:pic>
      <p:sp>
        <p:nvSpPr>
          <p:cNvPr id="6" name="TextBox 5"/>
          <p:cNvSpPr txBox="1"/>
          <p:nvPr/>
        </p:nvSpPr>
        <p:spPr>
          <a:xfrm>
            <a:off x="5410200" y="5867400"/>
            <a:ext cx="2667000" cy="369332"/>
          </a:xfrm>
          <a:prstGeom prst="rect">
            <a:avLst/>
          </a:prstGeom>
          <a:noFill/>
        </p:spPr>
        <p:txBody>
          <a:bodyPr wrap="square" rtlCol="0">
            <a:spAutoFit/>
          </a:bodyPr>
          <a:lstStyle/>
          <a:p>
            <a:r>
              <a:rPr lang="en-US" dirty="0" smtClean="0"/>
              <a:t>snpsandchips.com</a:t>
            </a:r>
            <a:endParaRPr lang="en-US" dirty="0"/>
          </a:p>
        </p:txBody>
      </p:sp>
      <p:sp>
        <p:nvSpPr>
          <p:cNvPr id="5" name="Rectangle 4"/>
          <p:cNvSpPr/>
          <p:nvPr/>
        </p:nvSpPr>
        <p:spPr>
          <a:xfrm>
            <a:off x="3200400" y="152400"/>
            <a:ext cx="609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lbertus ExtraBold" pitchFamily="18" charset="0"/>
              </a:rPr>
              <a:t>A</a:t>
            </a:r>
            <a:endParaRPr lang="en-US" sz="4000" b="1" dirty="0">
              <a:solidFill>
                <a:schemeClr val="tx1"/>
              </a:solidFill>
              <a:latin typeface="Albertus ExtraBol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www.llnl.gov/str/June03/gifs/Stubbs1.gif"/>
          <p:cNvPicPr>
            <a:picLocks noChangeAspect="1" noChangeArrowheads="1"/>
          </p:cNvPicPr>
          <p:nvPr/>
        </p:nvPicPr>
        <p:blipFill>
          <a:blip r:embed="rId2" cstate="print"/>
          <a:srcRect/>
          <a:stretch>
            <a:fillRect/>
          </a:stretch>
        </p:blipFill>
        <p:spPr bwMode="auto">
          <a:xfrm>
            <a:off x="0" y="0"/>
            <a:ext cx="9144000" cy="6872868"/>
          </a:xfrm>
          <a:prstGeom prst="rect">
            <a:avLst/>
          </a:prstGeom>
          <a:noFill/>
        </p:spPr>
      </p:pic>
      <p:sp>
        <p:nvSpPr>
          <p:cNvPr id="3" name="Rectangle 2"/>
          <p:cNvSpPr/>
          <p:nvPr/>
        </p:nvSpPr>
        <p:spPr>
          <a:xfrm>
            <a:off x="0" y="6488668"/>
            <a:ext cx="963725" cy="369332"/>
          </a:xfrm>
          <a:prstGeom prst="rect">
            <a:avLst/>
          </a:prstGeom>
        </p:spPr>
        <p:txBody>
          <a:bodyPr wrap="none">
            <a:spAutoFit/>
          </a:bodyPr>
          <a:lstStyle/>
          <a:p>
            <a:r>
              <a:rPr lang="en-US" dirty="0" smtClean="0"/>
              <a:t>llnl.gov</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cache3.asset-cache.net/xc/200011957-001.jpg?v=1&amp;c=IWSAsset&amp;k=2&amp;d=6C4008C0FD9EB5A5DDCABD0011983B54E3C11A49B5F80DE7D4C6A4D50E9200A2EC7C5022FB410D56"/>
          <p:cNvPicPr>
            <a:picLocks noChangeAspect="1" noChangeArrowheads="1"/>
          </p:cNvPicPr>
          <p:nvPr/>
        </p:nvPicPr>
        <p:blipFill>
          <a:blip r:embed="rId2" cstate="print"/>
          <a:srcRect/>
          <a:stretch>
            <a:fillRect/>
          </a:stretch>
        </p:blipFill>
        <p:spPr bwMode="auto">
          <a:xfrm>
            <a:off x="1295400" y="0"/>
            <a:ext cx="6324600" cy="6822104"/>
          </a:xfrm>
          <a:prstGeom prst="rect">
            <a:avLst/>
          </a:prstGeom>
          <a:noFill/>
        </p:spPr>
      </p:pic>
      <p:pic>
        <p:nvPicPr>
          <p:cNvPr id="4" name="Picture 3" descr="dna_strand_slide.png"/>
          <p:cNvPicPr>
            <a:picLocks noChangeAspect="1"/>
          </p:cNvPicPr>
          <p:nvPr/>
        </p:nvPicPr>
        <p:blipFill>
          <a:blip r:embed="rId3" cstate="print"/>
          <a:stretch>
            <a:fillRect/>
          </a:stretch>
        </p:blipFill>
        <p:spPr>
          <a:xfrm>
            <a:off x="7315200" y="-457200"/>
            <a:ext cx="2133600" cy="8458200"/>
          </a:xfrm>
          <a:prstGeom prst="rect">
            <a:avLst/>
          </a:prstGeom>
        </p:spPr>
      </p:pic>
      <p:pic>
        <p:nvPicPr>
          <p:cNvPr id="5" name="Picture 4" descr="dna_strand_slide.png"/>
          <p:cNvPicPr>
            <a:picLocks noChangeAspect="1"/>
          </p:cNvPicPr>
          <p:nvPr/>
        </p:nvPicPr>
        <p:blipFill>
          <a:blip r:embed="rId3" cstate="print"/>
          <a:stretch>
            <a:fillRect/>
          </a:stretch>
        </p:blipFill>
        <p:spPr>
          <a:xfrm>
            <a:off x="-304800" y="-381000"/>
            <a:ext cx="2133600" cy="8458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22695"/>
            <a:ext cx="6096000" cy="6612610"/>
          </a:xfrm>
          <a:prstGeom prst="rect">
            <a:avLst/>
          </a:prstGeom>
        </p:spPr>
      </p:pic>
    </p:spTree>
    <p:extLst>
      <p:ext uri="{BB962C8B-B14F-4D97-AF65-F5344CB8AC3E}">
        <p14:creationId xmlns:p14="http://schemas.microsoft.com/office/powerpoint/2010/main" val="53674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609600"/>
            <a:ext cx="9144000" cy="6248400"/>
          </a:xfrm>
        </p:spPr>
        <p:txBody>
          <a:bodyPr>
            <a:noAutofit/>
          </a:bodyPr>
          <a:lstStyle/>
          <a:p>
            <a:pPr algn="ctr"/>
            <a:r>
              <a:rPr lang="en-US" sz="13800" b="1" u="sng" dirty="0" smtClean="0">
                <a:solidFill>
                  <a:srgbClr val="C00000"/>
                </a:solidFill>
                <a:effectLst>
                  <a:outerShdw blurRad="38100" dist="38100" dir="2700000" algn="tl">
                    <a:srgbClr val="000000">
                      <a:alpha val="43137"/>
                    </a:srgbClr>
                  </a:outerShdw>
                </a:effectLst>
              </a:rPr>
              <a:t>Warm-Up</a:t>
            </a:r>
          </a:p>
          <a:p>
            <a:pPr algn="ctr"/>
            <a:r>
              <a:rPr lang="en-US" sz="11500" b="1" dirty="0" smtClean="0">
                <a:solidFill>
                  <a:srgbClr val="C00000"/>
                </a:solidFill>
                <a:effectLst>
                  <a:outerShdw blurRad="38100" dist="38100" dir="2700000" algn="tl">
                    <a:srgbClr val="000000">
                      <a:alpha val="43137"/>
                    </a:srgbClr>
                  </a:outerShdw>
                </a:effectLst>
              </a:rPr>
              <a:t>Study for the benchmark.</a:t>
            </a:r>
            <a:endParaRPr lang="en-US" sz="115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3438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2568"/>
            <a:ext cx="4571999" cy="6863136"/>
          </a:xfrm>
          <a:prstGeom prst="rect">
            <a:avLst/>
          </a:prstGeom>
        </p:spPr>
      </p:pic>
    </p:spTree>
    <p:extLst>
      <p:ext uri="{BB962C8B-B14F-4D97-AF65-F5344CB8AC3E}">
        <p14:creationId xmlns:p14="http://schemas.microsoft.com/office/powerpoint/2010/main" val="992330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2750411"/>
            <a:ext cx="5638800" cy="4095098"/>
          </a:xfrm>
          <a:prstGeom prst="rect">
            <a:avLst/>
          </a:prstGeom>
        </p:spPr>
      </p:pic>
      <p:sp>
        <p:nvSpPr>
          <p:cNvPr id="4" name="TextBox 3"/>
          <p:cNvSpPr txBox="1"/>
          <p:nvPr/>
        </p:nvSpPr>
        <p:spPr>
          <a:xfrm>
            <a:off x="533400" y="152401"/>
            <a:ext cx="8001000" cy="259801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6000" b="0" i="0" u="none" strike="noStrike" kern="1200" cap="none" spc="0" normalizeH="0" baseline="0" noProof="0" dirty="0" smtClean="0">
                <a:ln>
                  <a:noFill/>
                </a:ln>
                <a:solidFill>
                  <a:schemeClr val="tx1"/>
                </a:solidFill>
                <a:effectLst/>
                <a:uLnTx/>
                <a:uFillTx/>
                <a:latin typeface="Perpetua" pitchFamily="18" charset="0"/>
                <a:ea typeface="+mj-ea"/>
                <a:cs typeface="+mj-cs"/>
              </a:rPr>
              <a:t>I heard that oxygen and Magnesium</a:t>
            </a:r>
            <a:r>
              <a:rPr kumimoji="0" lang="en-US" sz="6000" b="0" i="0" u="none" strike="noStrike" kern="1200" cap="none" spc="0" normalizeH="0" noProof="0" dirty="0" smtClean="0">
                <a:ln>
                  <a:noFill/>
                </a:ln>
                <a:solidFill>
                  <a:schemeClr val="tx1"/>
                </a:solidFill>
                <a:effectLst/>
                <a:uLnTx/>
                <a:uFillTx/>
                <a:latin typeface="Perpetua" pitchFamily="18" charset="0"/>
                <a:ea typeface="+mj-ea"/>
                <a:cs typeface="+mj-cs"/>
              </a:rPr>
              <a:t> were going out and I was like….</a:t>
            </a:r>
            <a:endParaRPr kumimoji="0" lang="en-US" sz="60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3085446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0"/>
            <a:ext cx="5166360" cy="7010400"/>
          </a:xfrm>
          <a:prstGeom prst="rect">
            <a:avLst/>
          </a:prstGeom>
        </p:spPr>
      </p:pic>
    </p:spTree>
    <p:extLst>
      <p:ext uri="{BB962C8B-B14F-4D97-AF65-F5344CB8AC3E}">
        <p14:creationId xmlns:p14="http://schemas.microsoft.com/office/powerpoint/2010/main" val="227508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609600"/>
            <a:ext cx="9144000" cy="6248400"/>
          </a:xfrm>
        </p:spPr>
        <p:txBody>
          <a:bodyPr>
            <a:noAutofit/>
          </a:bodyPr>
          <a:lstStyle/>
          <a:p>
            <a:pPr algn="ctr"/>
            <a:r>
              <a:rPr lang="en-US" sz="8000" b="1" u="sng" dirty="0" smtClean="0">
                <a:solidFill>
                  <a:srgbClr val="C00000"/>
                </a:solidFill>
                <a:effectLst>
                  <a:outerShdw blurRad="38100" dist="38100" dir="2700000" algn="tl">
                    <a:srgbClr val="000000">
                      <a:alpha val="43137"/>
                    </a:srgbClr>
                  </a:outerShdw>
                </a:effectLst>
              </a:rPr>
              <a:t>Warm-Up</a:t>
            </a:r>
          </a:p>
          <a:p>
            <a:pPr algn="ctr"/>
            <a:r>
              <a:rPr lang="en-US" sz="7200" b="1" dirty="0" smtClean="0">
                <a:solidFill>
                  <a:srgbClr val="C00000"/>
                </a:solidFill>
                <a:effectLst>
                  <a:outerShdw blurRad="38100" dist="38100" dir="2700000" algn="tl">
                    <a:srgbClr val="000000">
                      <a:alpha val="43137"/>
                    </a:srgbClr>
                  </a:outerShdw>
                </a:effectLst>
              </a:rPr>
              <a:t>What is DNA?  How does it control the person you become?</a:t>
            </a:r>
            <a:endParaRPr lang="en-US" sz="7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295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609600"/>
            <a:ext cx="9144000" cy="6248400"/>
          </a:xfrm>
        </p:spPr>
        <p:txBody>
          <a:bodyPr>
            <a:noAutofit/>
          </a:bodyPr>
          <a:lstStyle/>
          <a:p>
            <a:pPr algn="ctr"/>
            <a:r>
              <a:rPr lang="en-US" sz="7200" b="1" u="sng" dirty="0" smtClean="0">
                <a:solidFill>
                  <a:srgbClr val="C00000"/>
                </a:solidFill>
                <a:effectLst>
                  <a:outerShdw blurRad="38100" dist="38100" dir="2700000" algn="tl">
                    <a:srgbClr val="000000">
                      <a:alpha val="43137"/>
                    </a:srgbClr>
                  </a:outerShdw>
                </a:effectLst>
              </a:rPr>
              <a:t>Warm-Up</a:t>
            </a:r>
          </a:p>
          <a:p>
            <a:pPr algn="ctr"/>
            <a:r>
              <a:rPr lang="en-US" sz="6600" b="1" dirty="0" smtClean="0">
                <a:solidFill>
                  <a:srgbClr val="C00000"/>
                </a:solidFill>
                <a:effectLst>
                  <a:outerShdw blurRad="38100" dist="38100" dir="2700000" algn="tl">
                    <a:srgbClr val="000000">
                      <a:alpha val="43137"/>
                    </a:srgbClr>
                  </a:outerShdw>
                </a:effectLst>
              </a:rPr>
              <a:t>What benefits do we get by studying DNA?  List and DESCRIBE two examples</a:t>
            </a:r>
            <a:endParaRPr lang="en-US" sz="6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0"/>
            <a:ext cx="9144000" cy="6858000"/>
          </a:xfrm>
        </p:spPr>
        <p:txBody>
          <a:bodyPr>
            <a:noAutofit/>
          </a:bodyPr>
          <a:lstStyle/>
          <a:p>
            <a:pPr algn="ctr"/>
            <a:r>
              <a:rPr lang="en-US" sz="8800" b="1" u="sng" dirty="0" smtClean="0">
                <a:solidFill>
                  <a:srgbClr val="C00000"/>
                </a:solidFill>
                <a:effectLst>
                  <a:outerShdw blurRad="38100" dist="38100" dir="2700000" algn="tl">
                    <a:srgbClr val="000000">
                      <a:alpha val="43137"/>
                    </a:srgbClr>
                  </a:outerShdw>
                </a:effectLst>
              </a:rPr>
              <a:t>Warm-Up</a:t>
            </a:r>
          </a:p>
          <a:p>
            <a:pPr algn="ctr"/>
            <a:r>
              <a:rPr lang="en-US" sz="6600" b="1" dirty="0" smtClean="0">
                <a:solidFill>
                  <a:srgbClr val="C00000"/>
                </a:solidFill>
                <a:effectLst>
                  <a:outerShdw blurRad="38100" dist="38100" dir="2700000" algn="tl">
                    <a:srgbClr val="000000">
                      <a:alpha val="43137"/>
                    </a:srgbClr>
                  </a:outerShdw>
                </a:effectLst>
              </a:rPr>
              <a:t>What are the three parts of a nucleotide?  List the different nucleotides for DNA and RNA?  </a:t>
            </a:r>
            <a:endParaRPr lang="en-US" sz="6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762000"/>
            <a:ext cx="7924800" cy="6001643"/>
          </a:xfrm>
          <a:prstGeom prst="rect">
            <a:avLst/>
          </a:prstGeom>
          <a:noFill/>
        </p:spPr>
        <p:txBody>
          <a:bodyPr wrap="square" rtlCol="0">
            <a:spAutoFit/>
          </a:bodyPr>
          <a:lstStyle/>
          <a:p>
            <a:pPr algn="ctr"/>
            <a:r>
              <a:rPr lang="en-US" sz="8800" b="1" dirty="0" smtClean="0">
                <a:effectLst>
                  <a:outerShdw blurRad="38100" dist="38100" dir="2700000" algn="tl">
                    <a:srgbClr val="000000">
                      <a:alpha val="43137"/>
                    </a:srgbClr>
                  </a:outerShdw>
                </a:effectLst>
                <a:latin typeface="Castellar" pitchFamily="18" charset="0"/>
              </a:rPr>
              <a:t>DNA</a:t>
            </a:r>
          </a:p>
          <a:p>
            <a:pPr algn="ctr"/>
            <a:r>
              <a:rPr lang="en-US" sz="4000" b="1" dirty="0" smtClean="0">
                <a:effectLst>
                  <a:outerShdw blurRad="38100" dist="38100" dir="2700000" algn="tl">
                    <a:srgbClr val="000000">
                      <a:alpha val="43137"/>
                    </a:srgbClr>
                  </a:outerShdw>
                </a:effectLst>
                <a:latin typeface="Baskerville Old Face" pitchFamily="18" charset="0"/>
              </a:rPr>
              <a:t>deoxyribonucleic acid</a:t>
            </a:r>
          </a:p>
          <a:p>
            <a:pPr algn="ctr"/>
            <a:r>
              <a:rPr lang="en-US" sz="5400" b="1" dirty="0" smtClean="0">
                <a:effectLst>
                  <a:outerShdw blurRad="38100" dist="38100" dir="2700000" algn="tl">
                    <a:srgbClr val="000000">
                      <a:alpha val="43137"/>
                    </a:srgbClr>
                  </a:outerShdw>
                </a:effectLst>
                <a:latin typeface="Baskerville Old Face" pitchFamily="18" charset="0"/>
              </a:rPr>
              <a:t>History and Structure</a:t>
            </a:r>
          </a:p>
          <a:p>
            <a:pPr algn="ctr"/>
            <a:endParaRPr lang="en-US" sz="4000" b="1" dirty="0" smtClean="0">
              <a:effectLst>
                <a:outerShdw blurRad="38100" dist="38100" dir="2700000" algn="tl">
                  <a:srgbClr val="000000">
                    <a:alpha val="43137"/>
                  </a:srgbClr>
                </a:outerShdw>
              </a:effectLst>
              <a:latin typeface="Broadway" pitchFamily="82" charset="0"/>
            </a:endParaRPr>
          </a:p>
          <a:p>
            <a:pPr algn="ctr"/>
            <a:r>
              <a:rPr lang="en-US" sz="5400" b="1" dirty="0" smtClean="0">
                <a:effectLst>
                  <a:outerShdw blurRad="38100" dist="38100" dir="2700000" algn="tl">
                    <a:srgbClr val="000000">
                      <a:alpha val="43137"/>
                    </a:srgbClr>
                  </a:outerShdw>
                </a:effectLst>
                <a:latin typeface="Algerian" pitchFamily="82" charset="0"/>
              </a:rPr>
              <a:t>Wake County </a:t>
            </a:r>
          </a:p>
          <a:p>
            <a:pPr algn="ctr"/>
            <a:r>
              <a:rPr lang="en-US" sz="5400" b="1" dirty="0" smtClean="0">
                <a:effectLst>
                  <a:outerShdw blurRad="38100" dist="38100" dir="2700000" algn="tl">
                    <a:srgbClr val="000000">
                      <a:alpha val="43137"/>
                    </a:srgbClr>
                  </a:outerShdw>
                </a:effectLst>
                <a:latin typeface="Algerian" pitchFamily="82" charset="0"/>
              </a:rPr>
              <a:t>Biology Curriculum</a:t>
            </a:r>
          </a:p>
          <a:p>
            <a:pPr algn="ctr"/>
            <a:endParaRPr lang="en-US" sz="5400" b="1" dirty="0">
              <a:effectLst>
                <a:outerShdw blurRad="38100" dist="38100" dir="2700000" algn="tl">
                  <a:srgbClr val="000000">
                    <a:alpha val="43137"/>
                  </a:srgbClr>
                </a:outerShdw>
              </a:effectLst>
              <a:latin typeface="Broadway"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715000"/>
            <a:ext cx="8001000" cy="923330"/>
          </a:xfrm>
          <a:prstGeom prst="rect">
            <a:avLst/>
          </a:prstGeom>
        </p:spPr>
        <p:txBody>
          <a:bodyPr wrap="square">
            <a:spAutoFit/>
          </a:bodyPr>
          <a:lstStyle/>
          <a:p>
            <a:r>
              <a:rPr lang="en-US" dirty="0" smtClean="0">
                <a:hlinkClick r:id="rId2"/>
              </a:rPr>
              <a:t>https://www.youtube.com/watch?v=zwibgNGe4aY</a:t>
            </a:r>
            <a:r>
              <a:rPr lang="en-US" dirty="0" smtClean="0"/>
              <a:t>      </a:t>
            </a:r>
          </a:p>
          <a:p>
            <a:r>
              <a:rPr lang="en-US" dirty="0" smtClean="0"/>
              <a:t>by Stated Clearly</a:t>
            </a:r>
          </a:p>
          <a:p>
            <a:endParaRPr lang="en-US" dirty="0"/>
          </a:p>
        </p:txBody>
      </p:sp>
      <p:sp>
        <p:nvSpPr>
          <p:cNvPr id="3" name="TextBox 2"/>
          <p:cNvSpPr txBox="1"/>
          <p:nvPr/>
        </p:nvSpPr>
        <p:spPr>
          <a:xfrm>
            <a:off x="685800" y="914400"/>
            <a:ext cx="8001000" cy="43434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6000" b="0" i="0" u="none" strike="noStrike" kern="1200" cap="none" spc="0" normalizeH="0" baseline="0" noProof="0" dirty="0" smtClean="0">
                <a:ln>
                  <a:noFill/>
                </a:ln>
                <a:solidFill>
                  <a:schemeClr val="tx1"/>
                </a:solidFill>
                <a:effectLst/>
                <a:uLnTx/>
                <a:uFillTx/>
                <a:latin typeface="Perpetua" pitchFamily="18" charset="0"/>
                <a:ea typeface="+mj-ea"/>
                <a:cs typeface="+mj-cs"/>
              </a:rPr>
              <a:t>What are you going to learn in</a:t>
            </a:r>
            <a:r>
              <a:rPr kumimoji="0" lang="en-US" sz="6000" b="0" i="0" u="none" strike="noStrike" kern="1200" cap="none" spc="0" normalizeH="0" noProof="0" dirty="0" smtClean="0">
                <a:ln>
                  <a:noFill/>
                </a:ln>
                <a:solidFill>
                  <a:schemeClr val="tx1"/>
                </a:solidFill>
                <a:effectLst/>
                <a:uLnTx/>
                <a:uFillTx/>
                <a:latin typeface="Perpetua" pitchFamily="18" charset="0"/>
                <a:ea typeface="+mj-ea"/>
                <a:cs typeface="+mj-cs"/>
              </a:rPr>
              <a:t> this unit?  </a:t>
            </a:r>
          </a:p>
          <a:p>
            <a:pPr marL="0" marR="0" indent="0" algn="l" defTabSz="914400" rtl="0" eaLnBrk="1" fontAlgn="auto" latinLnBrk="0" hangingPunct="1">
              <a:lnSpc>
                <a:spcPct val="100000"/>
              </a:lnSpc>
              <a:spcBef>
                <a:spcPct val="0"/>
              </a:spcBef>
              <a:spcAft>
                <a:spcPts val="0"/>
              </a:spcAft>
              <a:buClrTx/>
              <a:buSzTx/>
              <a:buFontTx/>
              <a:buNone/>
              <a:tabLst/>
            </a:pPr>
            <a:r>
              <a:rPr kumimoji="0" lang="en-US" sz="6000" b="0" i="0" u="none" strike="noStrike" kern="1200" cap="none" spc="0" normalizeH="0" noProof="0" dirty="0" smtClean="0">
                <a:ln>
                  <a:noFill/>
                </a:ln>
                <a:solidFill>
                  <a:schemeClr val="tx1"/>
                </a:solidFill>
                <a:effectLst/>
                <a:uLnTx/>
                <a:uFillTx/>
                <a:latin typeface="Perpetua" pitchFamily="18" charset="0"/>
                <a:ea typeface="+mj-ea"/>
                <a:cs typeface="+mj-cs"/>
              </a:rPr>
              <a:t>The first part is going to be about DNA and how it works to build organisms.</a:t>
            </a:r>
            <a:endParaRPr kumimoji="0" lang="en-US" sz="60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229600" cy="914400"/>
          </a:xfrm>
        </p:spPr>
        <p:txBody>
          <a:bodyPr/>
          <a:lstStyle/>
          <a:p>
            <a:pPr algn="ctr"/>
            <a:r>
              <a:rPr lang="en-US" sz="4800" cap="none" dirty="0" smtClean="0">
                <a:solidFill>
                  <a:schemeClr val="tx1"/>
                </a:solidFill>
                <a:latin typeface="Baskerville Old Face" pitchFamily="18" charset="0"/>
                <a:cs typeface="Aharoni" pitchFamily="2" charset="-79"/>
              </a:rPr>
              <a:t>James Watson and Francis Crick</a:t>
            </a:r>
            <a:endParaRPr lang="en-US" sz="4800" cap="none" dirty="0">
              <a:solidFill>
                <a:schemeClr val="tx1"/>
              </a:solidFill>
              <a:latin typeface="Baskerville Old Face" pitchFamily="18" charset="0"/>
              <a:cs typeface="Aharoni" pitchFamily="2" charset="-79"/>
            </a:endParaRPr>
          </a:p>
        </p:txBody>
      </p:sp>
      <p:sp>
        <p:nvSpPr>
          <p:cNvPr id="3" name="Subtitle 2"/>
          <p:cNvSpPr>
            <a:spLocks noGrp="1"/>
          </p:cNvSpPr>
          <p:nvPr>
            <p:ph type="subTitle" idx="1"/>
          </p:nvPr>
        </p:nvSpPr>
        <p:spPr>
          <a:xfrm>
            <a:off x="228600" y="2438400"/>
            <a:ext cx="4572000" cy="4191000"/>
          </a:xfrm>
        </p:spPr>
        <p:txBody>
          <a:bodyPr>
            <a:noAutofit/>
          </a:bodyPr>
          <a:lstStyle/>
          <a:p>
            <a:r>
              <a:rPr lang="en-US" sz="4400" b="1" dirty="0" smtClean="0">
                <a:solidFill>
                  <a:schemeClr val="tx1"/>
                </a:solidFill>
              </a:rPr>
              <a:t>In 1953, Watson and Crick proposed the double helix structure of a DNA </a:t>
            </a:r>
            <a:r>
              <a:rPr lang="en-US" sz="4400" b="1" dirty="0" smtClean="0">
                <a:solidFill>
                  <a:schemeClr val="tx1"/>
                </a:solidFill>
                <a:effectLst>
                  <a:outerShdw blurRad="38100" dist="38100" dir="2700000" algn="tl">
                    <a:srgbClr val="000000">
                      <a:alpha val="43137"/>
                    </a:srgbClr>
                  </a:outerShdw>
                </a:effectLst>
              </a:rPr>
              <a:t>molecule</a:t>
            </a:r>
            <a:endParaRPr lang="en-US" sz="4400" b="1" dirty="0">
              <a:solidFill>
                <a:schemeClr val="tx1"/>
              </a:solidFill>
              <a:effectLst>
                <a:outerShdw blurRad="38100" dist="38100" dir="2700000" algn="tl">
                  <a:srgbClr val="000000">
                    <a:alpha val="43137"/>
                  </a:srgbClr>
                </a:outerShdw>
              </a:effectLst>
            </a:endParaRPr>
          </a:p>
        </p:txBody>
      </p:sp>
      <p:pic>
        <p:nvPicPr>
          <p:cNvPr id="1028" name="Picture 4" descr="http://www.indigo.com/images/product/91.jpg"/>
          <p:cNvPicPr>
            <a:picLocks noChangeAspect="1" noChangeArrowheads="1"/>
          </p:cNvPicPr>
          <p:nvPr/>
        </p:nvPicPr>
        <p:blipFill>
          <a:blip r:embed="rId2" cstate="print"/>
          <a:srcRect/>
          <a:stretch>
            <a:fillRect/>
          </a:stretch>
        </p:blipFill>
        <p:spPr bwMode="auto">
          <a:xfrm>
            <a:off x="4648200" y="1752599"/>
            <a:ext cx="4495800" cy="5105401"/>
          </a:xfrm>
          <a:prstGeom prst="rect">
            <a:avLst/>
          </a:prstGeom>
          <a:noFill/>
        </p:spPr>
      </p:pic>
      <p:sp>
        <p:nvSpPr>
          <p:cNvPr id="7" name="TextBox 6"/>
          <p:cNvSpPr txBox="1"/>
          <p:nvPr/>
        </p:nvSpPr>
        <p:spPr>
          <a:xfrm>
            <a:off x="5791200" y="6581001"/>
            <a:ext cx="3352800" cy="276999"/>
          </a:xfrm>
          <a:prstGeom prst="rect">
            <a:avLst/>
          </a:prstGeom>
          <a:noFill/>
        </p:spPr>
        <p:txBody>
          <a:bodyPr wrap="square" rtlCol="0">
            <a:spAutoFit/>
          </a:bodyPr>
          <a:lstStyle/>
          <a:p>
            <a:r>
              <a:rPr lang="en-US" sz="1200" dirty="0"/>
              <a:t>www.indigo.com/images/product/91.jpg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M_dna_helix_strand">
  <a:themeElements>
    <a:clrScheme name="Custom 4">
      <a:dk1>
        <a:sysClr val="windowText" lastClr="000000"/>
      </a:dk1>
      <a:lt1>
        <a:sysClr val="window" lastClr="FFFFFF"/>
      </a:lt1>
      <a:dk2>
        <a:srgbClr val="04617B"/>
      </a:dk2>
      <a:lt2>
        <a:srgbClr val="DBF5F9"/>
      </a:lt2>
      <a:accent1>
        <a:srgbClr val="0F6FC6"/>
      </a:accent1>
      <a:accent2>
        <a:srgbClr val="009DD9"/>
      </a:accent2>
      <a:accent3>
        <a:srgbClr val="0ED62F"/>
      </a:accent3>
      <a:accent4>
        <a:srgbClr val="CBCB15"/>
      </a:accent4>
      <a:accent5>
        <a:srgbClr val="7CCA62"/>
      </a:accent5>
      <a:accent6>
        <a:srgbClr val="541484"/>
      </a:accent6>
      <a:hlink>
        <a:srgbClr val="A44FE3"/>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ACEF97D-AFBF-40CF-B6A4-760A1BDBF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815</TotalTime>
  <Words>428</Words>
  <Application>Microsoft Office PowerPoint</Application>
  <PresentationFormat>On-screen Show (4:3)</PresentationFormat>
  <Paragraphs>56</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Aharoni</vt:lpstr>
      <vt:lpstr>Century Gothic</vt:lpstr>
      <vt:lpstr>Segoe UI</vt:lpstr>
      <vt:lpstr>Albertus ExtraBold</vt:lpstr>
      <vt:lpstr>Perpetua</vt:lpstr>
      <vt:lpstr>Baskerville Old Face</vt:lpstr>
      <vt:lpstr>Castellar</vt:lpstr>
      <vt:lpstr>Broadway</vt:lpstr>
      <vt:lpstr>Calibri</vt:lpstr>
      <vt:lpstr>Arial</vt:lpstr>
      <vt:lpstr>Algerian</vt:lpstr>
      <vt:lpstr>PM_dna_helix_strand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Watson and Francis Crick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Helix Strand</dc:title>
  <dc:creator>WCPSS</dc:creator>
  <cp:lastModifiedBy>sbrown5</cp:lastModifiedBy>
  <cp:revision>97</cp:revision>
  <dcterms:created xsi:type="dcterms:W3CDTF">2011-02-02T17:13:30Z</dcterms:created>
  <dcterms:modified xsi:type="dcterms:W3CDTF">2016-09-30T14:31:42Z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TC101857282</vt:lpwstr>
  </property>
</Properties>
</file>