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317" r:id="rId2"/>
    <p:sldId id="319" r:id="rId3"/>
    <p:sldId id="256" r:id="rId4"/>
    <p:sldId id="320" r:id="rId5"/>
    <p:sldId id="259" r:id="rId6"/>
    <p:sldId id="260" r:id="rId7"/>
    <p:sldId id="265" r:id="rId8"/>
    <p:sldId id="321" r:id="rId9"/>
    <p:sldId id="315" r:id="rId10"/>
    <p:sldId id="257" r:id="rId11"/>
    <p:sldId id="269" r:id="rId12"/>
    <p:sldId id="273" r:id="rId13"/>
    <p:sldId id="275" r:id="rId14"/>
    <p:sldId id="271" r:id="rId15"/>
    <p:sldId id="274" r:id="rId16"/>
    <p:sldId id="276" r:id="rId17"/>
    <p:sldId id="322" r:id="rId18"/>
    <p:sldId id="270" r:id="rId19"/>
    <p:sldId id="272" r:id="rId20"/>
    <p:sldId id="261" r:id="rId21"/>
    <p:sldId id="262" r:id="rId22"/>
    <p:sldId id="323" r:id="rId23"/>
    <p:sldId id="324" r:id="rId24"/>
    <p:sldId id="32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49439-EAF8-425B-8EF4-CA6EB2780FF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0DAA7-0476-429A-BC8E-DFDFFA975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5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u="sng" dirty="0" smtClean="0"/>
              <a:t>Warm-Up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What parts of a nucleotide make up the “backbone” of a DNA molecule?  What parts meet in between the “backbones?”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DNA Replication</a:t>
            </a:r>
          </a:p>
          <a:p>
            <a:r>
              <a:rPr lang="en-US" sz="4800" dirty="0" smtClean="0"/>
              <a:t>Before a cell can undergo cell division (mitosis) it must double the number of chromosomes so the new cells can have complete sets of DNA.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Steps of DNA Replication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In the nucleus, the DNA molecule separates at a specific point.</a:t>
            </a:r>
          </a:p>
        </p:txBody>
      </p:sp>
      <p:sp>
        <p:nvSpPr>
          <p:cNvPr id="13314" name="AutoShape 2" descr="Image result for dna repl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mage result for dna repl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8" name="Picture 6" descr="http://anthro.palomar.edu/biobasis/images/DNA_replic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09845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bio3400.nicerweb.com/Locked/media/ch11/11_00-HeLa-replication_f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3117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6096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bio3400.nicerweb.com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0"/>
            <a:ext cx="8458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0" dirty="0" smtClean="0"/>
              <a:t>Helicase </a:t>
            </a:r>
            <a:r>
              <a:rPr lang="en-US" sz="6000" dirty="0" smtClean="0"/>
              <a:t>is an enzyme that causes the DNA molecule to “unzip” or break at the hydrogen bonds holding the nitrogen bases together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Steps of DNA Replication</a:t>
            </a:r>
            <a:endParaRPr lang="en-US" sz="3200" dirty="0" smtClean="0"/>
          </a:p>
          <a:p>
            <a:pPr marL="742950" indent="-742950"/>
            <a:r>
              <a:rPr lang="en-US" sz="3200" dirty="0" smtClean="0"/>
              <a:t>2.  New nucleotides attach to the exposed nitrogen bases.  A to T and C to G.</a:t>
            </a:r>
          </a:p>
        </p:txBody>
      </p:sp>
      <p:pic>
        <p:nvPicPr>
          <p:cNvPr id="4" name="Picture 2" descr="http://www.alsunseng.com/images/bio/DNA_replic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362200"/>
            <a:ext cx="91440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.ic.ac.uk/local/projects/burgoine/repl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638800" y="6172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ch.ic.ac.uk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smtClean="0"/>
              <a:t>DNA Polymerase </a:t>
            </a:r>
            <a:r>
              <a:rPr lang="en-US" sz="6000" dirty="0" smtClean="0"/>
              <a:t>is an enzyme that helps the new nucleotides attach to the newly exposed nitrogen bases.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 descr="Image result for dna replication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68" name="Picture 4" descr="http://geneed.nlm.nih.gov/images/dna_replication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832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 bases are going to attach to the following exposed bases?</a:t>
            </a:r>
          </a:p>
          <a:p>
            <a:pPr algn="ctr"/>
            <a:r>
              <a:rPr lang="en-US" sz="4000" dirty="0" smtClean="0"/>
              <a:t>ATTGACTGTAAGGCAG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4958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TAACTGACATTCCGTC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800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Steps of DNA Replication</a:t>
            </a:r>
            <a:endParaRPr lang="en-US" sz="4000" dirty="0" smtClean="0"/>
          </a:p>
          <a:p>
            <a:pPr marL="742950" indent="-742950"/>
            <a:r>
              <a:rPr lang="en-US" sz="4400" dirty="0" smtClean="0"/>
              <a:t>3.  This continues until the entire chromosome has been copied</a:t>
            </a:r>
            <a:endParaRPr lang="en-US" sz="4400" dirty="0"/>
          </a:p>
        </p:txBody>
      </p:sp>
      <p:pic>
        <p:nvPicPr>
          <p:cNvPr id="6146" name="Picture 2" descr="http://zarkauthor.typepad.com/.a/6a00e5500940a988340134805a3dac970c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-23953"/>
            <a:ext cx="4114800" cy="6881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u="sng" dirty="0" smtClean="0"/>
              <a:t>Warm-Up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What are the matching DNA bases for the following strand of DNA?</a:t>
            </a:r>
          </a:p>
          <a:p>
            <a:pPr algn="ctr">
              <a:buNone/>
            </a:pPr>
            <a:r>
              <a:rPr lang="en-US" sz="8000" dirty="0" smtClean="0"/>
              <a:t>ATTGCGTAAGAT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www.biologyjunction.com/images/dna_replic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4115" cy="609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943600"/>
            <a:ext cx="91440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1 strand</a:t>
            </a:r>
            <a:r>
              <a:rPr lang="en-US" sz="5400" dirty="0" smtClean="0">
                <a:solidFill>
                  <a:schemeClr val="bg1"/>
                </a:solidFill>
              </a:rPr>
              <a:t>				   </a:t>
            </a:r>
            <a:r>
              <a:rPr lang="en-US" sz="4400" dirty="0" smtClean="0">
                <a:solidFill>
                  <a:schemeClr val="bg1"/>
                </a:solidFill>
              </a:rPr>
              <a:t>2 strands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5715000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biologyjunction.com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502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Now the cell has two sets of chromosomes so that when it divides, both new cells have their own set of chromosomes.</a:t>
            </a:r>
            <a:endParaRPr lang="en-US" sz="4800" dirty="0"/>
          </a:p>
        </p:txBody>
      </p:sp>
      <p:pic>
        <p:nvPicPr>
          <p:cNvPr id="4098" name="Picture 2" descr="http://www.anselm.edu/homepage/jpitocch/genbio/sph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1309" y="0"/>
            <a:ext cx="398269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236x/d4/3e/28/d43e281e9ed8ab4188bf3d37abf3a9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4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-1"/>
            <a:ext cx="6096000" cy="70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93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9429"/>
            <a:ext cx="8763000" cy="675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77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457200"/>
            <a:ext cx="7924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astellar" pitchFamily="18" charset="0"/>
              </a:rPr>
              <a:t>Chromosomes</a:t>
            </a:r>
            <a:r>
              <a:rPr lang="en-US" sz="6600" dirty="0" smtClean="0">
                <a:latin typeface="Castellar" pitchFamily="18" charset="0"/>
              </a:rPr>
              <a:t>,</a:t>
            </a:r>
          </a:p>
          <a:p>
            <a:pPr algn="ctr"/>
            <a:r>
              <a:rPr lang="en-US" sz="6600" dirty="0" smtClean="0">
                <a:latin typeface="Castellar" pitchFamily="18" charset="0"/>
              </a:rPr>
              <a:t>And </a:t>
            </a:r>
            <a:r>
              <a:rPr lang="en-US" sz="6600" b="1" dirty="0" smtClean="0">
                <a:latin typeface="Castellar" pitchFamily="18" charset="0"/>
              </a:rPr>
              <a:t>DNA</a:t>
            </a:r>
            <a:r>
              <a:rPr lang="en-US" sz="6600" dirty="0" smtClean="0">
                <a:latin typeface="Castellar" pitchFamily="18" charset="0"/>
              </a:rPr>
              <a:t> </a:t>
            </a:r>
            <a:r>
              <a:rPr lang="en-US" sz="6000" b="1" dirty="0" smtClean="0">
                <a:latin typeface="Castellar" pitchFamily="18" charset="0"/>
              </a:rPr>
              <a:t>Replication</a:t>
            </a:r>
          </a:p>
          <a:p>
            <a:pPr algn="ctr"/>
            <a:endParaRPr lang="en-US" sz="6000" b="1" dirty="0" smtClean="0">
              <a:latin typeface="Castellar" pitchFamily="18" charset="0"/>
            </a:endParaRPr>
          </a:p>
          <a:p>
            <a:pPr algn="ctr"/>
            <a:r>
              <a:rPr lang="en-US" sz="5400" dirty="0" smtClean="0">
                <a:latin typeface="Algerian" pitchFamily="82" charset="0"/>
              </a:rPr>
              <a:t>Wake County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</a:rPr>
              <a:t>Biology Curriculum</a:t>
            </a:r>
          </a:p>
          <a:p>
            <a:pPr algn="ctr"/>
            <a:endParaRPr lang="en-US" sz="54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0"/>
            <a:ext cx="8458200" cy="6858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Prokaryotic DNA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 Bacteria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DNA is located in the cytoplasm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They have one chromosome, called a </a:t>
            </a:r>
            <a:r>
              <a:rPr lang="en-US" sz="4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plasmid</a:t>
            </a:r>
            <a:r>
              <a:rPr lang="en-US" sz="4800" dirty="0" smtClean="0"/>
              <a:t>, that is circular and tightly packed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0"/>
            <a:ext cx="8458200" cy="6858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Prokaryotic DNA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 Bacteria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/>
              <a:t>E. coli in the human digestive system has 4,639,221 base pairs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/>
              <a:t>This is 0.14% the size of our genome.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/>
              <a:t>E. coli isn’t even the smallest prokaryote.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4.bp.blogspot.com/_57e2KV2nOZs/R9Xu9PuADJI/AAAAAAAAALU/TCIQ7-9-zo0/s400/bacteria%2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936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010400" y="6248400"/>
            <a:ext cx="1914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masmeron.com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76200"/>
            <a:ext cx="9144000" cy="6781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karyotic DNA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DNA located in the nucleus as 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chromatin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lang="en-US" sz="5400" dirty="0" smtClean="0"/>
              <a:t>The human genome has about 3.2 billion base pairs</a:t>
            </a:r>
            <a:endParaRPr kumimoji="0" lang="en-US" sz="6000" i="0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76200"/>
            <a:ext cx="9144000" cy="6781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karyotic DNA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lang="en-US" sz="4400" dirty="0" smtClean="0"/>
              <a:t>There are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chromosomes of 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ifferent</a:t>
            </a:r>
            <a:r>
              <a:rPr lang="en-US" sz="4400" dirty="0" smtClean="0"/>
              <a:t> numbers for different species (Ex.  Humans have 23 pair, fruit flies have 4 pair, one type of fern has 630 pairs)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lang="en-US" sz="4400" dirty="0" smtClean="0"/>
              <a:t>Up to 1000 times more DNA than prokaryotes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cartage.org.lb/en/themes/Sciences/Zoology/AnimalPhysiology/Anatomy/AnimalCellStructure/Nucleus/cellnucl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6604000"/>
            <a:ext cx="1676400" cy="25400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bg1"/>
                </a:solidFill>
              </a:rPr>
              <a:t>www.cartage.org.lb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303</Words>
  <Application>Microsoft Office PowerPoint</Application>
  <PresentationFormat>On-screen Show (4:3)</PresentationFormat>
  <Paragraphs>43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Algerian</vt:lpstr>
      <vt:lpstr>Arial</vt:lpstr>
      <vt:lpstr>Broadway</vt:lpstr>
      <vt:lpstr>Calibri</vt:lpstr>
      <vt:lpstr>Castellar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sbrown5</cp:lastModifiedBy>
  <cp:revision>141</cp:revision>
  <dcterms:created xsi:type="dcterms:W3CDTF">2010-10-03T18:16:12Z</dcterms:created>
  <dcterms:modified xsi:type="dcterms:W3CDTF">2016-02-22T16:18:38Z</dcterms:modified>
</cp:coreProperties>
</file>