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handoutMasterIdLst>
    <p:handoutMasterId r:id="rId55"/>
  </p:handoutMasterIdLst>
  <p:sldIdLst>
    <p:sldId id="335" r:id="rId2"/>
    <p:sldId id="350" r:id="rId3"/>
    <p:sldId id="280" r:id="rId4"/>
    <p:sldId id="286" r:id="rId5"/>
    <p:sldId id="270" r:id="rId6"/>
    <p:sldId id="328" r:id="rId7"/>
    <p:sldId id="329" r:id="rId8"/>
    <p:sldId id="338" r:id="rId9"/>
    <p:sldId id="337" r:id="rId10"/>
    <p:sldId id="330" r:id="rId11"/>
    <p:sldId id="257" r:id="rId12"/>
    <p:sldId id="354" r:id="rId13"/>
    <p:sldId id="355" r:id="rId14"/>
    <p:sldId id="327" r:id="rId15"/>
    <p:sldId id="258" r:id="rId16"/>
    <p:sldId id="261" r:id="rId17"/>
    <p:sldId id="322" r:id="rId18"/>
    <p:sldId id="262" r:id="rId19"/>
    <p:sldId id="305" r:id="rId20"/>
    <p:sldId id="323" r:id="rId21"/>
    <p:sldId id="264" r:id="rId22"/>
    <p:sldId id="288" r:id="rId23"/>
    <p:sldId id="263" r:id="rId24"/>
    <p:sldId id="265" r:id="rId25"/>
    <p:sldId id="347" r:id="rId26"/>
    <p:sldId id="266" r:id="rId27"/>
    <p:sldId id="268" r:id="rId28"/>
    <p:sldId id="267" r:id="rId29"/>
    <p:sldId id="271" r:id="rId30"/>
    <p:sldId id="333" r:id="rId31"/>
    <p:sldId id="349" r:id="rId32"/>
    <p:sldId id="334" r:id="rId33"/>
    <p:sldId id="348" r:id="rId34"/>
    <p:sldId id="339" r:id="rId35"/>
    <p:sldId id="340" r:id="rId36"/>
    <p:sldId id="307" r:id="rId37"/>
    <p:sldId id="308" r:id="rId38"/>
    <p:sldId id="309" r:id="rId39"/>
    <p:sldId id="310" r:id="rId40"/>
    <p:sldId id="311" r:id="rId41"/>
    <p:sldId id="312" r:id="rId42"/>
    <p:sldId id="324" r:id="rId43"/>
    <p:sldId id="313" r:id="rId44"/>
    <p:sldId id="314" r:id="rId45"/>
    <p:sldId id="316" r:id="rId46"/>
    <p:sldId id="315" r:id="rId47"/>
    <p:sldId id="317" r:id="rId48"/>
    <p:sldId id="306" r:id="rId49"/>
    <p:sldId id="342" r:id="rId50"/>
    <p:sldId id="351" r:id="rId51"/>
    <p:sldId id="352" r:id="rId52"/>
    <p:sldId id="353" r:id="rId5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F35"/>
    <a:srgbClr val="269E4B"/>
    <a:srgbClr val="2CA640"/>
    <a:srgbClr val="18A83A"/>
    <a:srgbClr val="13D734"/>
    <a:srgbClr val="ED3A09"/>
    <a:srgbClr val="F01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70" d="100"/>
          <a:sy n="70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AE371A69-5B3C-4255-82CF-434715AE05E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97B235F7-EA78-4F98-8006-8F35260C8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60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pPr>
              <a:defRPr/>
            </a:pPr>
            <a:fld id="{2FD5E65A-CE88-4545-8FAF-CC06FE9F6090}" type="datetimeFigureOut">
              <a:rPr lang="en-US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pPr>
              <a:defRPr/>
            </a:pPr>
            <a:fld id="{A3B6DB0A-CF90-4155-8338-FB5547A30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96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6DB0A-CF90-4155-8338-FB5547A3098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1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CF88-A3F7-454F-A5F0-4CD6D9F96C6B}" type="datetime1">
              <a:rPr lang="en-US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25DD-F240-46E1-AEDF-5A8982130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FD575-386C-4F0B-82B0-4BF5E75DCD90}" type="datetime1">
              <a:rPr lang="en-US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7EEB-B301-4D14-BA08-DDDA78AC5C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66CB9-C3ED-44CA-9B1A-9A9583C55969}" type="datetime1">
              <a:rPr lang="en-US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D0779-7607-4C40-81A9-D093552F6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9F7A-5CF9-4259-BCFC-7F5FD0D5A008}" type="datetime1">
              <a:rPr lang="en-US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76AA-D59A-496E-B1D7-730E22FF3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A2C8-670C-46EC-A7BA-C1C36786C697}" type="datetime1">
              <a:rPr lang="en-US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E81FC-5206-4398-982E-72680C898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10F9-9DF1-4782-B92F-54E3A05C38E1}" type="datetime1">
              <a:rPr lang="en-US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A766-3FA1-47B3-A918-9C3F39ECE7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EDA7-AE83-4CC9-93EB-32CF6C68DC02}" type="datetime1">
              <a:rPr lang="en-US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B4448-1368-4AE4-8A1A-A98CF540A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4E55-3416-4D60-B422-82FDEE87E364}" type="datetime1">
              <a:rPr lang="en-US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9CD0-E0E4-4F23-A4CF-6F67D9DEA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4824-8B1E-472E-875A-27D0A58A60E1}" type="datetime1">
              <a:rPr lang="en-US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0ED0-34DD-4B2C-A5D7-1320D52AA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80C7F-9A79-4FF5-B413-7EC5A61979E2}" type="datetime1">
              <a:rPr lang="en-US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F890-2E48-4846-A471-5F39590548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5BB8-BFA4-423E-B591-9AD2E414C538}" type="datetime1">
              <a:rPr lang="en-US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DC0DE-2360-4BC0-89D1-FF075ED44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836E15A-96CF-48E0-8C04-44B9A848D2C3}" type="datetime1">
              <a:rPr lang="en-US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7CA460A-57BF-42C3-9E2A-B30C72B1CE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en-US" sz="9600" b="1" u="sng" dirty="0" smtClean="0"/>
              <a:t>Warm-Up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>What are cells?  What do they do that is important </a:t>
            </a:r>
            <a:r>
              <a:rPr lang="en-US" sz="8800" smtClean="0"/>
              <a:t>for life?  </a:t>
            </a:r>
            <a:endParaRPr lang="en-US" sz="8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9CD0-E0E4-4F23-A4CF-6F67D9DEA37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858000"/>
          </a:xfrm>
        </p:spPr>
        <p:txBody>
          <a:bodyPr>
            <a:noAutofit/>
          </a:bodyPr>
          <a:lstStyle/>
          <a:p>
            <a:r>
              <a:rPr lang="en-US" sz="9000" dirty="0" smtClean="0"/>
              <a:t>However, eukaryotes have many membrane-bound organelles.</a:t>
            </a:r>
            <a:endParaRPr lang="en-US" sz="9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9CD0-E0E4-4F23-A4CF-6F67D9DEA37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1"/>
          <p:cNvSpPr txBox="1">
            <a:spLocks noChangeArrowheads="1"/>
          </p:cNvSpPr>
          <p:nvPr/>
        </p:nvSpPr>
        <p:spPr bwMode="auto">
          <a:xfrm>
            <a:off x="762000" y="228600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Eukaryotes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143000"/>
            <a:ext cx="80010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400" dirty="0"/>
              <a:t>Unicellular or multi-cellular organism that contains membrane-bound organelles and genetic material within a nucleus</a:t>
            </a:r>
          </a:p>
          <a:p>
            <a:pPr>
              <a:buFont typeface="Arial" charset="0"/>
              <a:buChar char="•"/>
            </a:pPr>
            <a:r>
              <a:rPr lang="en-US" sz="4400" dirty="0"/>
              <a:t>All organisms but bacteria</a:t>
            </a:r>
          </a:p>
          <a:p>
            <a:pPr>
              <a:buFont typeface="Arial" charset="0"/>
              <a:buChar char="•"/>
            </a:pPr>
            <a:r>
              <a:rPr lang="en-US" sz="4400" dirty="0"/>
              <a:t>Includes protists, fungi, animals, and plants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25C6A-E44A-41C6-A8E5-A0EA017F193A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70ED0-34DD-4B2C-A5D7-1320D52AA0E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70ED0-34DD-4B2C-A5D7-1320D52AA0E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1"/>
          <p:cNvSpPr txBox="1">
            <a:spLocks noChangeArrowheads="1"/>
          </p:cNvSpPr>
          <p:nvPr/>
        </p:nvSpPr>
        <p:spPr bwMode="auto">
          <a:xfrm>
            <a:off x="762000" y="228600"/>
            <a:ext cx="739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dirty="0"/>
              <a:t>Eukaryotes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143000"/>
            <a:ext cx="8001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7200" dirty="0" smtClean="0"/>
              <a:t>Many of the membrane-bound organelles following are found in eukaryotes only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25C6A-E44A-41C6-A8E5-A0EA017F193A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200" dirty="0">
                <a:latin typeface="+mj-lt"/>
                <a:ea typeface="+mj-ea"/>
                <a:cs typeface="+mj-cs"/>
              </a:rPr>
              <a:t>Parts of the Cell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219200"/>
            <a:ext cx="4038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 dirty="0"/>
              <a:t>Cell wall</a:t>
            </a:r>
            <a:r>
              <a:rPr lang="en-US" sz="3200" dirty="0"/>
              <a:t>:  </a:t>
            </a:r>
          </a:p>
          <a:p>
            <a:pPr>
              <a:buFont typeface="Arial" charset="0"/>
              <a:buChar char="•"/>
            </a:pPr>
            <a:r>
              <a:rPr lang="en-US" sz="3200" dirty="0"/>
              <a:t>A tough </a:t>
            </a:r>
            <a:r>
              <a:rPr lang="en-US" sz="3200" dirty="0" smtClean="0"/>
              <a:t>covering made of cellulose </a:t>
            </a:r>
            <a:r>
              <a:rPr lang="en-US" sz="3200" dirty="0"/>
              <a:t>that adds structure and protection to a cell</a:t>
            </a:r>
          </a:p>
          <a:p>
            <a:pPr>
              <a:buFont typeface="Arial" charset="0"/>
              <a:buChar char="•"/>
            </a:pPr>
            <a:r>
              <a:rPr lang="en-US" sz="3200" dirty="0"/>
              <a:t>Located outside the cell membrane</a:t>
            </a:r>
          </a:p>
          <a:p>
            <a:pPr>
              <a:buFont typeface="Arial" charset="0"/>
              <a:buChar char="•"/>
            </a:pPr>
            <a:r>
              <a:rPr lang="en-US" sz="3200" b="1" dirty="0"/>
              <a:t>In plants, bacteria, </a:t>
            </a:r>
            <a:r>
              <a:rPr lang="en-US" sz="3200" b="1" dirty="0" smtClean="0"/>
              <a:t>protists, and </a:t>
            </a:r>
            <a:r>
              <a:rPr lang="en-US" sz="3200" b="1" dirty="0"/>
              <a:t>fungi only </a:t>
            </a:r>
            <a:r>
              <a:rPr lang="en-US" sz="3200" b="1" dirty="0" smtClean="0"/>
              <a:t>(not animals) </a:t>
            </a:r>
            <a:endParaRPr lang="en-US" sz="3200" b="1" dirty="0"/>
          </a:p>
        </p:txBody>
      </p:sp>
      <p:pic>
        <p:nvPicPr>
          <p:cNvPr id="14341" name="Picture 5" descr="http://biology.unm.edu/ccouncil/Biology_124/Images/cellwall.jpeg"/>
          <p:cNvPicPr>
            <a:picLocks noChangeAspect="1" noChangeArrowheads="1"/>
          </p:cNvPicPr>
          <p:nvPr/>
        </p:nvPicPr>
        <p:blipFill>
          <a:blip r:embed="rId2" cstate="print"/>
          <a:srcRect b="7915"/>
          <a:stretch>
            <a:fillRect/>
          </a:stretch>
        </p:blipFill>
        <p:spPr bwMode="auto">
          <a:xfrm>
            <a:off x="4548188" y="1295400"/>
            <a:ext cx="4367212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81600" y="63246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biology.unm.edu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A41BE-9DEE-45B7-B0EC-C5555A5B095F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/>
              <a:t>Parts of the Cell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A7C92-4295-461A-8C73-C8122CA5A24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1066800"/>
            <a:ext cx="4343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u="sng" dirty="0"/>
              <a:t>Cell membrane</a:t>
            </a:r>
            <a:r>
              <a:rPr lang="en-US" sz="4000" dirty="0"/>
              <a:t>:  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Semi-permeable </a:t>
            </a:r>
            <a:r>
              <a:rPr lang="en-US" sz="3200" dirty="0"/>
              <a:t>outer layer of all cells</a:t>
            </a:r>
          </a:p>
          <a:p>
            <a:pPr>
              <a:buFont typeface="Arial" charset="0"/>
              <a:buChar char="•"/>
            </a:pPr>
            <a:r>
              <a:rPr lang="en-US" sz="3200" dirty="0"/>
              <a:t>Lets selected substances into the cell, such as </a:t>
            </a:r>
            <a:r>
              <a:rPr lang="en-US" sz="3200" dirty="0" smtClean="0"/>
              <a:t>food and water, </a:t>
            </a:r>
            <a:r>
              <a:rPr lang="en-US" sz="3200" dirty="0"/>
              <a:t>and other substances out of the cell, such as </a:t>
            </a:r>
            <a:r>
              <a:rPr lang="en-US" sz="3200" dirty="0" smtClean="0"/>
              <a:t>wastes.  </a:t>
            </a:r>
          </a:p>
          <a:p>
            <a:pPr>
              <a:buFont typeface="Arial" charset="0"/>
              <a:buChar char="•"/>
            </a:pPr>
            <a:r>
              <a:rPr lang="en-US" sz="3200" b="1" u="sng" dirty="0" smtClean="0"/>
              <a:t>All cells</a:t>
            </a:r>
            <a:r>
              <a:rPr lang="en-US" sz="3200" b="1" dirty="0" smtClean="0"/>
              <a:t> </a:t>
            </a:r>
            <a:r>
              <a:rPr lang="en-US" sz="3200" dirty="0" smtClean="0"/>
              <a:t>have a membrane.</a:t>
            </a:r>
            <a:endParaRPr lang="en-US" sz="4000" dirty="0"/>
          </a:p>
        </p:txBody>
      </p:sp>
      <p:pic>
        <p:nvPicPr>
          <p:cNvPr id="17413" name="Picture 5" descr="http://www.harweb.com/cell/plantcell2.gif"/>
          <p:cNvPicPr>
            <a:picLocks noChangeAspect="1" noChangeArrowheads="1"/>
          </p:cNvPicPr>
          <p:nvPr/>
        </p:nvPicPr>
        <p:blipFill>
          <a:blip r:embed="rId2" cstate="print"/>
          <a:srcRect l="33932" t="59016" r="42416" b="3278"/>
          <a:stretch>
            <a:fillRect/>
          </a:stretch>
        </p:blipFill>
        <p:spPr bwMode="auto">
          <a:xfrm>
            <a:off x="4648200" y="15240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62800" y="5257800"/>
            <a:ext cx="1752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53200" y="5181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Cell membrane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00600" y="5257800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www.harweb.com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90600"/>
          </a:xfrm>
        </p:spPr>
        <p:txBody>
          <a:bodyPr/>
          <a:lstStyle/>
          <a:p>
            <a:r>
              <a:rPr lang="en-US" dirty="0" err="1" smtClean="0"/>
              <a:t>Phospholipid</a:t>
            </a:r>
            <a:r>
              <a:rPr lang="en-US" dirty="0" smtClean="0"/>
              <a:t> </a:t>
            </a:r>
            <a:r>
              <a:rPr lang="en-US" dirty="0" err="1" smtClean="0"/>
              <a:t>Bilayer</a:t>
            </a:r>
            <a:r>
              <a:rPr lang="en-US" smtClean="0"/>
              <a:t> Membrane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9CD0-E0E4-4F23-A4CF-6F67D9DEA37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" name="Picture 2" descr="http://anatomysblueprint.com/general_body_organization/images/lipid_bi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200" dirty="0">
                <a:latin typeface="+mj-lt"/>
                <a:ea typeface="+mj-ea"/>
                <a:cs typeface="+mj-cs"/>
              </a:rPr>
              <a:t>Parts of the Cell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990600"/>
            <a:ext cx="8534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u="sng" dirty="0"/>
              <a:t>Nucleus:</a:t>
            </a:r>
            <a:r>
              <a:rPr lang="en-US" sz="3600" dirty="0"/>
              <a:t>  </a:t>
            </a:r>
            <a:r>
              <a:rPr lang="en-US" sz="3600" dirty="0" smtClean="0"/>
              <a:t>Only in eukaryotes;  </a:t>
            </a:r>
            <a:r>
              <a:rPr lang="en-US" sz="2800" dirty="0" smtClean="0"/>
              <a:t>Contains </a:t>
            </a:r>
            <a:r>
              <a:rPr lang="en-US" sz="2800" dirty="0"/>
              <a:t>the DNA of the </a:t>
            </a:r>
            <a:r>
              <a:rPr lang="en-US" sz="2800" dirty="0" smtClean="0"/>
              <a:t>eukaryotic cell </a:t>
            </a:r>
            <a:r>
              <a:rPr lang="en-US" sz="2800" dirty="0"/>
              <a:t>so is called the “control center” of the </a:t>
            </a:r>
            <a:r>
              <a:rPr lang="en-US" sz="2800" dirty="0" smtClean="0"/>
              <a:t>cell.  Enclosed </a:t>
            </a:r>
            <a:r>
              <a:rPr lang="en-US" sz="2800" dirty="0"/>
              <a:t>in a </a:t>
            </a:r>
            <a:r>
              <a:rPr lang="en-US" sz="2800" dirty="0" smtClean="0"/>
              <a:t>membrane.</a:t>
            </a:r>
            <a:endParaRPr lang="en-US" sz="2800" dirty="0"/>
          </a:p>
        </p:txBody>
      </p:sp>
      <p:pic>
        <p:nvPicPr>
          <p:cNvPr id="18437" name="Picture 5" descr="http://www.cartage.org.lb/en/themes/Sciences/Zoology/AnimalPhysiology/Anatomy/AnimalCellStructure/Nucleus/cellnucl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2667000"/>
            <a:ext cx="47974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6604000"/>
            <a:ext cx="1676400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www.cartage.org.lb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kvhs.nbed.nb.ca/gallant/biology/plant_cell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3200"/>
            <a:ext cx="294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eapbiofield.wikispaces.com/file/view/06_09aAnimalCell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8775" y="4724400"/>
            <a:ext cx="2435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09DA3-5243-46F5-8ED3-8DA0EC62CE66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200" dirty="0">
                <a:latin typeface="+mj-lt"/>
                <a:ea typeface="+mj-ea"/>
                <a:cs typeface="+mj-cs"/>
              </a:rPr>
              <a:t>Parts of the Cell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228600" y="1066800"/>
            <a:ext cx="83058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/>
              <a:t>Nucleus</a:t>
            </a:r>
          </a:p>
          <a:p>
            <a:pPr>
              <a:buFont typeface="Arial" charset="0"/>
              <a:buChar char="•"/>
            </a:pPr>
            <a:r>
              <a:rPr lang="en-US" sz="4000" dirty="0"/>
              <a:t>Contains DNA</a:t>
            </a:r>
          </a:p>
          <a:p>
            <a:pPr>
              <a:buFont typeface="Arial" charset="0"/>
              <a:buChar char="•"/>
            </a:pPr>
            <a:r>
              <a:rPr lang="en-US" sz="4000" dirty="0"/>
              <a:t>DNA is in the form of chromatin</a:t>
            </a:r>
          </a:p>
          <a:p>
            <a:pPr>
              <a:buFont typeface="Arial" charset="0"/>
              <a:buChar char="•"/>
            </a:pPr>
            <a:r>
              <a:rPr lang="en-US" sz="4000" dirty="0"/>
              <a:t>When cells begin mitosis, DNA coils into structures called chromosomes</a:t>
            </a:r>
          </a:p>
          <a:p>
            <a:pPr>
              <a:buFont typeface="Arial" charset="0"/>
              <a:buChar char="•"/>
            </a:pPr>
            <a:r>
              <a:rPr lang="en-US" sz="4000" dirty="0"/>
              <a:t>DNA carries all the genes needed to make and control the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BFD9C-713E-4619-AB7B-F6A1289CE8D0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/>
              <a:t>Warm-Up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How are eukaryotes different than prokaryotes?  Include cell complexity and size.  </a:t>
            </a:r>
            <a:r>
              <a:rPr lang="en-US" sz="7200" dirty="0" smtClean="0"/>
              <a:t>Pass them to the front</a:t>
            </a:r>
            <a:endParaRPr lang="en-US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9CD0-E0E4-4F23-A4CF-6F67D9DEA37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cartage.org.lb/en/themes/Sciences/Zoology/AnimalPhysiology/Anatomy/AnimalCellStructure/Nucleus/cellnucl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1400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200" dirty="0">
                <a:latin typeface="+mj-lt"/>
                <a:ea typeface="+mj-ea"/>
                <a:cs typeface="+mj-cs"/>
              </a:rPr>
              <a:t>Parts of the Cell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05200" y="990600"/>
            <a:ext cx="5410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/>
              <a:t>Nuclear envelope</a:t>
            </a:r>
            <a:r>
              <a:rPr lang="en-US" sz="3200" dirty="0" smtClean="0"/>
              <a:t>:  </a:t>
            </a:r>
            <a:r>
              <a:rPr lang="en-US" sz="3600" dirty="0" smtClean="0"/>
              <a:t>membrane surrounding the nucleus that allows important molecules in and out of the nucleus</a:t>
            </a:r>
          </a:p>
          <a:p>
            <a:endParaRPr lang="en-US" sz="36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4148316"/>
            <a:ext cx="8991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/>
              <a:t>Chromatin</a:t>
            </a:r>
            <a:r>
              <a:rPr lang="en-US" sz="3600" dirty="0"/>
              <a:t>:  DNA that has unwound from chromosome form into long strings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FFB2-3A24-48E2-A01E-D194E0954F8E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066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200" dirty="0">
                <a:latin typeface="+mj-lt"/>
                <a:ea typeface="+mj-ea"/>
                <a:cs typeface="+mj-cs"/>
              </a:rPr>
              <a:t>Parts of the Cell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1066800"/>
            <a:ext cx="8991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 dirty="0"/>
              <a:t>Ribosomes</a:t>
            </a:r>
            <a:r>
              <a:rPr lang="en-US" sz="3200" dirty="0"/>
              <a:t>:  small organelles that make proteins;  Made of RNA;  they get their information directly from the nucleus;  some attached to the endoplasmic reticulum and some are free</a:t>
            </a:r>
          </a:p>
        </p:txBody>
      </p:sp>
      <p:pic>
        <p:nvPicPr>
          <p:cNvPr id="20485" name="Picture 5" descr="http://www.cartage.org.lb/en/themes/Sciences/Zoology/AnimalPhysiology/Anatomy/AnimalCellStructure/EndoplasmicReticulum/endoplasm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4252913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6324600"/>
            <a:ext cx="1219200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www.cartage.org.lb</a:t>
            </a:r>
          </a:p>
        </p:txBody>
      </p:sp>
      <p:pic>
        <p:nvPicPr>
          <p:cNvPr id="20487" name="Picture 7" descr="http://www.bcscience.com/bc9/images/0_quiz_organelle.jpg"/>
          <p:cNvPicPr>
            <a:picLocks noChangeAspect="1" noChangeArrowheads="1"/>
          </p:cNvPicPr>
          <p:nvPr/>
        </p:nvPicPr>
        <p:blipFill>
          <a:blip r:embed="rId3" cstate="print"/>
          <a:srcRect t="28764" r="33759" b="45515"/>
          <a:stretch>
            <a:fillRect/>
          </a:stretch>
        </p:blipFill>
        <p:spPr bwMode="auto">
          <a:xfrm>
            <a:off x="4495800" y="3200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8200" y="3657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free ribosome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6096000"/>
            <a:ext cx="198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www.bcscience.com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03247-6824-4642-874D-C65C0CC17BD1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200" dirty="0">
                <a:latin typeface="+mj-lt"/>
                <a:ea typeface="+mj-ea"/>
                <a:cs typeface="+mj-cs"/>
              </a:rPr>
              <a:t>Parts of the Cell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99060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/>
              <a:t>Endoplasmic reticulum (ER):  </a:t>
            </a:r>
            <a:r>
              <a:rPr lang="en-US" sz="2400" dirty="0"/>
              <a:t>folded </a:t>
            </a:r>
            <a:r>
              <a:rPr lang="en-US" sz="2400" dirty="0" smtClean="0"/>
              <a:t>membrane (so only in eukaryotes) </a:t>
            </a:r>
            <a:r>
              <a:rPr lang="en-US" sz="2400" dirty="0"/>
              <a:t>within the cell that transports proteins and other chemicals throughout the cell;  surrounds the nucleus to get information from DNA</a:t>
            </a:r>
          </a:p>
        </p:txBody>
      </p:sp>
      <p:pic>
        <p:nvPicPr>
          <p:cNvPr id="13317" name="Picture 5" descr="http://www.ccs.k12.in.us/chsBS/kons/kons/eukaryotic%20cell/cytoplasm_and_its_associated_str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438400"/>
            <a:ext cx="50292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3124200"/>
            <a:ext cx="3581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Rough ER has ribosomes attached that make proteins on the membrane.</a:t>
            </a:r>
          </a:p>
          <a:p>
            <a:endParaRPr lang="en-US" sz="2400" dirty="0"/>
          </a:p>
          <a:p>
            <a:r>
              <a:rPr lang="en-US" sz="2400" dirty="0"/>
              <a:t>Smooth ER has no ribosomes so other chemicals are produced on the membrane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2590800"/>
            <a:ext cx="2133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www.ccs.k12.in.us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960C4-8086-4110-8D2D-791B815B61A6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ttp://scienceblogs.com/transcript/upload/2006/07/ergol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066800"/>
            <a:ext cx="6096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200" dirty="0">
                <a:latin typeface="+mj-lt"/>
                <a:ea typeface="+mj-ea"/>
                <a:cs typeface="+mj-cs"/>
              </a:rPr>
              <a:t>Parts of the Cell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066800"/>
            <a:ext cx="28956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/>
              <a:t>Golgi body (apparatus):  </a:t>
            </a:r>
            <a:r>
              <a:rPr lang="en-US" sz="2800" dirty="0"/>
              <a:t>folded </a:t>
            </a:r>
            <a:r>
              <a:rPr lang="en-US" sz="2800" dirty="0" smtClean="0"/>
              <a:t>membranes (so found only in eukaryotes) </a:t>
            </a:r>
            <a:r>
              <a:rPr lang="en-US" sz="2800" dirty="0"/>
              <a:t>that </a:t>
            </a:r>
            <a:r>
              <a:rPr lang="en-US" sz="2800" dirty="0" smtClean="0"/>
              <a:t>package </a:t>
            </a:r>
            <a:r>
              <a:rPr lang="en-US" sz="2800" dirty="0"/>
              <a:t>chemicals, including proteins, that the cell produces and </a:t>
            </a:r>
            <a:r>
              <a:rPr lang="en-US" sz="2800" dirty="0" smtClean="0"/>
              <a:t>then ships outside the cell.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2D76A-5041-4FDA-A378-6811455E8E63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200" dirty="0">
                <a:latin typeface="+mj-lt"/>
                <a:ea typeface="+mj-ea"/>
                <a:cs typeface="+mj-cs"/>
              </a:rPr>
              <a:t>Parts of the Cell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990600"/>
            <a:ext cx="8686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 dirty="0"/>
              <a:t>Mitochondria</a:t>
            </a:r>
            <a:r>
              <a:rPr lang="en-US" sz="3600" dirty="0"/>
              <a:t>:  organelles that use sugar to produce energy for the cell;  know as the “power house” of the cell</a:t>
            </a:r>
          </a:p>
        </p:txBody>
      </p:sp>
      <p:pic>
        <p:nvPicPr>
          <p:cNvPr id="21509" name="Picture 5" descr="http://hrsbstaff.ednet.ns.ca/dnichol1/WebQuest/cell%20webquest/mitochondri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200400"/>
            <a:ext cx="314325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15200" y="5562600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hrsbstaff.ednet.ns.ca</a:t>
            </a:r>
          </a:p>
        </p:txBody>
      </p:sp>
      <p:pic>
        <p:nvPicPr>
          <p:cNvPr id="8" name="Picture 2" descr="https://eapbiofield.wikispaces.com/file/view/06_09aAnimalCell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43200"/>
            <a:ext cx="52832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1371600" y="61722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1C806-8718-4017-800C-7A668EC1269A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2895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Folded membranes</a:t>
            </a:r>
            <a:endParaRPr lang="en-US" sz="20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72200" y="3581400"/>
            <a:ext cx="8382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371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folded membranes increase surface area on which chemical reactions may occur.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9CD0-E0E4-4F23-A4CF-6F67D9DEA37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026" name="Picture 2" descr="http://www.nature.com/scitable/content/ne0000/ne0000/ne0000/ne0000/14705577/U1CP3-5_CellMetabolism_k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3078"/>
            <a:ext cx="9144000" cy="5074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200" dirty="0">
                <a:latin typeface="+mj-lt"/>
                <a:ea typeface="+mj-ea"/>
                <a:cs typeface="+mj-cs"/>
              </a:rPr>
              <a:t>Parts of the Cell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1066800"/>
            <a:ext cx="86868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/>
              <a:t>Chloroplast: </a:t>
            </a:r>
            <a:r>
              <a:rPr lang="en-US" sz="3200" dirty="0"/>
              <a:t>organelles that contain chlorophyll and the process of photosynthesis</a:t>
            </a:r>
            <a:endParaRPr lang="en-US" sz="4000" dirty="0"/>
          </a:p>
        </p:txBody>
      </p:sp>
      <p:pic>
        <p:nvPicPr>
          <p:cNvPr id="22533" name="Picture 5" descr="http://biology.unm.edu/ccouncil/Biology_124/Images/chloroplas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724400"/>
            <a:ext cx="3429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472440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biology.unm.edu</a:t>
            </a:r>
          </a:p>
        </p:txBody>
      </p:sp>
      <p:pic>
        <p:nvPicPr>
          <p:cNvPr id="9" name="Picture 2" descr="http://kvhs.nbed.nb.ca/gallant/biology/plant_cell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5146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" y="2362200"/>
            <a:ext cx="342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Chlorophyll:  </a:t>
            </a:r>
            <a:r>
              <a:rPr lang="en-US" sz="2800" dirty="0"/>
              <a:t>the green pigment that is necessary for photosynthesis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BAF4C-B79A-400E-B47B-249835E3BFBB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61501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Folded membranes</a:t>
            </a:r>
            <a:endParaRPr lang="en-US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048000" y="5791200"/>
            <a:ext cx="53340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200" dirty="0">
                <a:latin typeface="+mj-lt"/>
                <a:ea typeface="+mj-ea"/>
                <a:cs typeface="+mj-cs"/>
              </a:rPr>
              <a:t>Parts of the Cell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990600"/>
            <a:ext cx="8763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/>
              <a:t>Vacuole</a:t>
            </a:r>
            <a:r>
              <a:rPr lang="en-US" sz="3600" dirty="0"/>
              <a:t>:  </a:t>
            </a:r>
            <a:r>
              <a:rPr lang="en-US" sz="3600" dirty="0" smtClean="0"/>
              <a:t>membrane-bound organelle </a:t>
            </a:r>
            <a:r>
              <a:rPr lang="en-US" sz="3600" dirty="0"/>
              <a:t>that contains </a:t>
            </a:r>
            <a:r>
              <a:rPr lang="en-US" sz="3600" dirty="0" smtClean="0"/>
              <a:t>water, wastes, </a:t>
            </a:r>
            <a:r>
              <a:rPr lang="en-US" sz="3600" dirty="0"/>
              <a:t>and other fluids in cells;  large vacuole in plant cell helps cell keep its shape</a:t>
            </a:r>
          </a:p>
        </p:txBody>
      </p:sp>
      <p:pic>
        <p:nvPicPr>
          <p:cNvPr id="24581" name="Picture 5" descr="http://upload.wikimedia.org/wikipedia/en/thumb/e/e0/Biological_cell_vacuole.svg/800px-Biological_cell_vacuo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733800"/>
            <a:ext cx="38862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32766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Animal cell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6400800"/>
            <a:ext cx="1828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en.wikipedia.org</a:t>
            </a:r>
          </a:p>
        </p:txBody>
      </p:sp>
      <p:pic>
        <p:nvPicPr>
          <p:cNvPr id="24583" name="Picture 7" descr="http://www.science-art.com/gallery/131/131_51620071622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124200"/>
            <a:ext cx="3429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81800" y="2971800"/>
            <a:ext cx="83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>
                <a:sym typeface="Symbol" pitchFamily="18" charset="2"/>
              </a:rPr>
              <a:t></a:t>
            </a:r>
            <a:endParaRPr lang="en-US" sz="60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53200" y="2743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Vacuole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0" y="5715000"/>
            <a:ext cx="2438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www.science-art.com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6096000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Plant cell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5F1B-8C0E-4259-A7E0-870DDB57B33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200" dirty="0">
                <a:latin typeface="+mj-lt"/>
                <a:ea typeface="+mj-ea"/>
                <a:cs typeface="+mj-cs"/>
              </a:rPr>
              <a:t>Parts of the Cell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143000"/>
            <a:ext cx="868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 dirty="0"/>
              <a:t>Lysosome</a:t>
            </a:r>
            <a:r>
              <a:rPr lang="en-US" sz="3600" dirty="0"/>
              <a:t>: </a:t>
            </a:r>
            <a:r>
              <a:rPr lang="en-US" sz="3200" dirty="0" smtClean="0"/>
              <a:t>membrane-bound organelles </a:t>
            </a:r>
            <a:r>
              <a:rPr lang="en-US" sz="3200" dirty="0"/>
              <a:t>that contain digestive enzymes;  digest food particles and other substances </a:t>
            </a:r>
            <a:endParaRPr lang="en-US" sz="3600" dirty="0"/>
          </a:p>
        </p:txBody>
      </p:sp>
      <p:pic>
        <p:nvPicPr>
          <p:cNvPr id="23557" name="Picture 5" descr="http://publications.nigms.nih.gov/insidethecell/images/ch1_lyso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0" y="3581400"/>
            <a:ext cx="317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eapbiofield.wikispaces.com/file/view/06_09aAnimalCell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71800"/>
            <a:ext cx="56388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67600" y="3657600"/>
            <a:ext cx="1676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publications.nigms.nih.gov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DF904-C5D6-4957-9643-16381D32A113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200" dirty="0">
                <a:latin typeface="+mj-lt"/>
                <a:ea typeface="+mj-ea"/>
                <a:cs typeface="+mj-cs"/>
              </a:rPr>
              <a:t>Parts of the Cell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066800"/>
            <a:ext cx="84582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/>
              <a:t>Cytoplasm:  </a:t>
            </a:r>
            <a:r>
              <a:rPr lang="en-US" sz="3600" dirty="0"/>
              <a:t>a fluid that is contained in a cell and surrounds the cell’s organelles</a:t>
            </a:r>
            <a:endParaRPr lang="en-US" sz="4000" dirty="0"/>
          </a:p>
        </p:txBody>
      </p:sp>
      <p:pic>
        <p:nvPicPr>
          <p:cNvPr id="27653" name="Picture 5" descr="http://images.encarta.msn.com/xrefmedia/aencmed/targets/illus/ilt/T059292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77000" y="5105400"/>
            <a:ext cx="190500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cytoplasm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6324600"/>
            <a:ext cx="2362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coolcell.blogspot.com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8AD6B-1277-4046-99BB-E700B53F282C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96D44-5400-49D8-9CCC-631F891A2663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4339" name="Picture 5" descr="http://i171.photobucket.com/albums/u314/Bowlthizar/3t3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81000"/>
            <a:ext cx="9795376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 txBox="1">
            <a:spLocks noRot="1" noChangeArrowheads="1"/>
          </p:cNvSpPr>
          <p:nvPr/>
        </p:nvSpPr>
        <p:spPr bwMode="auto">
          <a:xfrm>
            <a:off x="533400" y="609600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Cells</a:t>
            </a: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Structure and Function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14341" name="Rectangle 3"/>
          <p:cNvSpPr txBox="1">
            <a:spLocks noRot="1" noChangeArrowheads="1"/>
          </p:cNvSpPr>
          <p:nvPr/>
        </p:nvSpPr>
        <p:spPr bwMode="auto">
          <a:xfrm>
            <a:off x="1371600" y="3886200"/>
            <a:ext cx="640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4800" dirty="0">
                <a:solidFill>
                  <a:schemeClr val="bg1"/>
                </a:solidFill>
              </a:rPr>
              <a:t>Wake County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4800" dirty="0" smtClean="0">
                <a:solidFill>
                  <a:schemeClr val="bg1"/>
                </a:solidFill>
              </a:rPr>
              <a:t>Biology Curriculum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6324600"/>
            <a:ext cx="2209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current.com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In multicellular organisms, cell structure is connected to function.  Every cell is made to do a specific job and has to be put together in a specific way to do that job.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9CD0-E0E4-4F23-A4CF-6F67D9DEA37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Even though every cell in a multicellular organism has the exact same set of DNA, different cells are structurally different to do different jobs.</a:t>
            </a:r>
            <a:br>
              <a:rPr lang="en-US" sz="6600" dirty="0" smtClean="0"/>
            </a:br>
            <a:endParaRPr lang="en-US" sz="6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9CD0-E0E4-4F23-A4CF-6F67D9DEA37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Morphology:  the study of form and function of living things.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l</a:t>
            </a:r>
            <a:endParaRPr lang="en-US" sz="9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9CD0-E0E4-4F23-A4CF-6F67D9DEA37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246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Different cells may have different numbers and arrangements of organelles depending on what types of jobs the cells are responsible for. </a:t>
            </a:r>
            <a:endParaRPr lang="en-US" sz="6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9CD0-E0E4-4F23-A4CF-6F67D9DEA37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9CD0-E0E4-4F23-A4CF-6F67D9DEA37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75778" name="Picture 2" descr="http://www.innovitaresearch.org/news/res/03081201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9CD0-E0E4-4F23-A4CF-6F67D9DEA37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4754" name="Picture 2" descr="http://images.wisegeek.com/types-of-human-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0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851648" cy="1143000"/>
          </a:xfrm>
        </p:spPr>
        <p:txBody>
          <a:bodyPr/>
          <a:lstStyle/>
          <a:p>
            <a:pPr algn="ctr"/>
            <a:r>
              <a:rPr lang="en-US" dirty="0" smtClean="0"/>
              <a:t>Hierarchy of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854696" cy="609600"/>
          </a:xfrm>
        </p:spPr>
        <p:txBody>
          <a:bodyPr/>
          <a:lstStyle/>
          <a:p>
            <a:pPr algn="l"/>
            <a:r>
              <a:rPr lang="en-US" sz="3600" dirty="0" smtClean="0"/>
              <a:t>Atoms make molecules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41986" name="Picture 2" descr="http://www.emc.maricopa.edu/faculty/farabee/biobk/atweigh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05060"/>
            <a:ext cx="7829550" cy="44957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1200" y="61722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www.emc.maricopa.edu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775" cy="990600"/>
          </a:xfrm>
        </p:spPr>
        <p:txBody>
          <a:bodyPr/>
          <a:lstStyle/>
          <a:p>
            <a:pPr algn="ctr"/>
            <a:r>
              <a:rPr lang="en-US" dirty="0" smtClean="0"/>
              <a:t>Hierarchy of Life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066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Molecules make compounds</a:t>
            </a:r>
            <a:endParaRPr lang="en-US" sz="3600" dirty="0"/>
          </a:p>
        </p:txBody>
      </p:sp>
      <p:pic>
        <p:nvPicPr>
          <p:cNvPr id="43010" name="Picture 2" descr="http://media-2.web.britannica.com/eb-media/20/6520-004-95403A9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905000"/>
            <a:ext cx="8100391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7854696" cy="685800"/>
          </a:xfrm>
        </p:spPr>
        <p:txBody>
          <a:bodyPr/>
          <a:lstStyle/>
          <a:p>
            <a:pPr algn="l"/>
            <a:r>
              <a:rPr lang="en-US" sz="3600" dirty="0" smtClean="0"/>
              <a:t>Compounds to organelles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851775" cy="990600"/>
          </a:xfrm>
        </p:spPr>
        <p:txBody>
          <a:bodyPr/>
          <a:lstStyle/>
          <a:p>
            <a:pPr algn="ctr"/>
            <a:r>
              <a:rPr lang="en-US" dirty="0" smtClean="0"/>
              <a:t>Hierarchy of Life</a:t>
            </a:r>
            <a:endParaRPr lang="en-US" dirty="0"/>
          </a:p>
        </p:txBody>
      </p:sp>
      <p:pic>
        <p:nvPicPr>
          <p:cNvPr id="8" name="Picture 5" descr="http://www.cartage.org.lb/en/themes/Sciences/Zoology/AnimalPhysiology/Anatomy/AnimalCellStructure/Nucleus/cellnucl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6477000" cy="485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7854696" cy="1600200"/>
          </a:xfrm>
        </p:spPr>
        <p:txBody>
          <a:bodyPr/>
          <a:lstStyle/>
          <a:p>
            <a:pPr algn="l"/>
            <a:r>
              <a:rPr lang="en-US" sz="3600" dirty="0" smtClean="0"/>
              <a:t>Organelles </a:t>
            </a:r>
          </a:p>
          <a:p>
            <a:pPr algn="l"/>
            <a:r>
              <a:rPr lang="en-US" sz="3600" dirty="0" smtClean="0"/>
              <a:t>to Cells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775" cy="914400"/>
          </a:xfrm>
        </p:spPr>
        <p:txBody>
          <a:bodyPr/>
          <a:lstStyle/>
          <a:p>
            <a:pPr algn="ctr"/>
            <a:r>
              <a:rPr lang="en-US" dirty="0" smtClean="0"/>
              <a:t>Hierarchy of Life</a:t>
            </a:r>
            <a:endParaRPr lang="en-US" dirty="0"/>
          </a:p>
        </p:txBody>
      </p:sp>
      <p:pic>
        <p:nvPicPr>
          <p:cNvPr id="8" name="Picture 2" descr="http://kvhs.nbed.nb.ca/gallant/biology/plant_cell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6324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/>
              <a:t>Cell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1C140-4242-416C-9C4C-9D87F375D79F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1371600"/>
            <a:ext cx="85344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5400" dirty="0"/>
              <a:t>All living things are composed of cells.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5400" dirty="0"/>
              <a:t>The cell is the most basic unit of life.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5400" dirty="0"/>
              <a:t>All cells come from pre-existing cells.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7854696" cy="838200"/>
          </a:xfrm>
        </p:spPr>
        <p:txBody>
          <a:bodyPr/>
          <a:lstStyle/>
          <a:p>
            <a:pPr algn="l"/>
            <a:r>
              <a:rPr lang="en-US" sz="3600" dirty="0" smtClean="0"/>
              <a:t>Cells to tissues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851775" cy="914400"/>
          </a:xfrm>
        </p:spPr>
        <p:txBody>
          <a:bodyPr/>
          <a:lstStyle/>
          <a:p>
            <a:pPr algn="ctr"/>
            <a:r>
              <a:rPr lang="en-US" dirty="0" smtClean="0"/>
              <a:t>Hierarchy of Life</a:t>
            </a:r>
            <a:endParaRPr lang="en-US" dirty="0"/>
          </a:p>
        </p:txBody>
      </p:sp>
      <p:pic>
        <p:nvPicPr>
          <p:cNvPr id="44034" name="Picture 2" descr="http://hrsbstaff.ednet.ns.ca/sdosman/Higher%20level%20BIO/plantstopic9.1_files/imag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13343"/>
            <a:ext cx="8458200" cy="53446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62484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hrsbstaff.ednet.ns.ca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7854696" cy="762000"/>
          </a:xfrm>
        </p:spPr>
        <p:txBody>
          <a:bodyPr/>
          <a:lstStyle/>
          <a:p>
            <a:pPr algn="l"/>
            <a:r>
              <a:rPr lang="en-US" sz="3600" dirty="0" smtClean="0"/>
              <a:t>Tissues to organs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851775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Hierarchy of Life</a:t>
            </a:r>
            <a:endParaRPr lang="en-US" dirty="0"/>
          </a:p>
        </p:txBody>
      </p:sp>
      <p:pic>
        <p:nvPicPr>
          <p:cNvPr id="47108" name="Picture 4" descr="http://www.robinsonlibrary.com/science/botany/anatomy/graphics/leafpar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6553200" cy="51216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0" y="1600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www.robinsonlibrary.com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/>
          <a:lstStyle/>
          <a:p>
            <a:r>
              <a:rPr lang="en-US" dirty="0" smtClean="0"/>
              <a:t>Organs to organs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F76AA-D59A-496E-B1D7-730E22FF3B6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14338" name="Picture 2" descr="http://www.biologyjunction.com/images/plant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1"/>
            <a:ext cx="9144000" cy="5943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629400" y="6488668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biologyjunction.com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7854696" cy="838200"/>
          </a:xfrm>
        </p:spPr>
        <p:txBody>
          <a:bodyPr/>
          <a:lstStyle/>
          <a:p>
            <a:pPr algn="l"/>
            <a:r>
              <a:rPr lang="en-US" sz="3600" dirty="0" smtClean="0"/>
              <a:t>Organ systems to organism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775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Hierarchy of Life</a:t>
            </a:r>
            <a:endParaRPr lang="en-US" dirty="0"/>
          </a:p>
        </p:txBody>
      </p:sp>
      <p:pic>
        <p:nvPicPr>
          <p:cNvPr id="9218" name="Picture 2" descr="http://www.mesto-votice.cz/html/images/obr_0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48508"/>
            <a:ext cx="7134226" cy="51189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7400" y="1905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www.mesto-votice.cz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7854696" cy="762000"/>
          </a:xfrm>
        </p:spPr>
        <p:txBody>
          <a:bodyPr/>
          <a:lstStyle/>
          <a:p>
            <a:pPr algn="l"/>
            <a:r>
              <a:rPr lang="en-US" sz="3600" dirty="0" smtClean="0"/>
              <a:t>Organisms to populations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775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Hierarchy of Life</a:t>
            </a:r>
            <a:endParaRPr lang="en-US" dirty="0"/>
          </a:p>
        </p:txBody>
      </p:sp>
      <p:pic>
        <p:nvPicPr>
          <p:cNvPr id="49154" name="Picture 2" descr="http://www.naturalmoment.com/Resources/sugmaplegrvhw200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58868"/>
            <a:ext cx="7391400" cy="4989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7854696" cy="762000"/>
          </a:xfrm>
        </p:spPr>
        <p:txBody>
          <a:bodyPr/>
          <a:lstStyle/>
          <a:p>
            <a:pPr algn="l"/>
            <a:r>
              <a:rPr lang="en-US" sz="3600" dirty="0" smtClean="0"/>
              <a:t>Populations to communities</a:t>
            </a:r>
            <a:endParaRPr lang="en-US" sz="36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BA25DD-F240-46E1-AEDF-5A8982130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775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Hierarchy of Life</a:t>
            </a:r>
            <a:endParaRPr lang="en-US" dirty="0"/>
          </a:p>
        </p:txBody>
      </p:sp>
      <p:pic>
        <p:nvPicPr>
          <p:cNvPr id="3076" name="Picture 4" descr="http://pixdaus.com/pics/125067123683shp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658100" cy="5105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19200" y="2057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pixdaus.com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04800" y="990600"/>
            <a:ext cx="78546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/>
          <a:p>
            <a:pPr marL="0" marR="4572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lang="en-US" sz="3600" dirty="0" smtClean="0">
                <a:latin typeface="+mn-lt"/>
              </a:rPr>
              <a:t>Communities to ecosystem (biome)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BA25DD-F240-46E1-AEDF-5A8982130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0"/>
            <a:ext cx="7851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Hierarchy of Life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www.brazadv.com/brazil-altitudinal-zone/mont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267200"/>
            <a:ext cx="3634840" cy="24337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67400" y="5791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www.brazadv.com</a:t>
            </a:r>
            <a:endParaRPr lang="en-US" sz="1200" dirty="0"/>
          </a:p>
        </p:txBody>
      </p:sp>
      <p:pic>
        <p:nvPicPr>
          <p:cNvPr id="2052" name="Picture 4" descr="http://schools.bcsd.com/fremont/Graphics/Science/living%20things/desert/joshua_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0"/>
            <a:ext cx="3810000" cy="28575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28956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schools.bcsd.com</a:t>
            </a:r>
            <a:endParaRPr lang="en-US" sz="1200" dirty="0"/>
          </a:p>
        </p:txBody>
      </p:sp>
      <p:pic>
        <p:nvPicPr>
          <p:cNvPr id="2056" name="Picture 8" descr="http://www.hickerphoto.com/data/media/166/tundra-animals_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752600"/>
            <a:ext cx="3527397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BA25DD-F240-46E1-AEDF-5A8982130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04800" y="990600"/>
            <a:ext cx="274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/>
          <a:p>
            <a:pPr marL="0" marR="4572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lang="en-US" sz="3600" dirty="0" smtClean="0">
                <a:latin typeface="+mn-lt"/>
              </a:rPr>
              <a:t>Ecosystems </a:t>
            </a:r>
          </a:p>
          <a:p>
            <a:pPr marL="0" marR="4572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lang="en-US" sz="3600" dirty="0" smtClean="0">
                <a:latin typeface="+mn-lt"/>
              </a:rPr>
              <a:t>to biosphere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BA25DD-F240-46E1-AEDF-5A8982130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3400" y="0"/>
            <a:ext cx="7851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Hierarchy of Life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www.akulpillai.com/wp-content/uploads/2009/12/Biosphere-297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885153"/>
            <a:ext cx="5724525" cy="578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1026" name="Picture 2" descr="http://image.wistatutor.com/content/organisms-environment/ecological-hierarch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3914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2286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image.wistatutor.com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49112"/>
          </a:xfrm>
        </p:spPr>
        <p:txBody>
          <a:bodyPr>
            <a:noAutofit/>
          </a:bodyPr>
          <a:lstStyle/>
          <a:p>
            <a:r>
              <a:rPr lang="en-US" sz="8000" dirty="0" smtClean="0"/>
              <a:t>Answer the review questions at the end of the notes.  You may work within your groups.</a:t>
            </a:r>
            <a:endParaRPr lang="en-US" sz="8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9CD0-E0E4-4F23-A4CF-6F67D9DEA37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Prokaryotes:  </a:t>
            </a:r>
            <a:br>
              <a:rPr lang="en-US" sz="6000" dirty="0" smtClean="0"/>
            </a:br>
            <a:r>
              <a:rPr lang="en-US" sz="4000" dirty="0" smtClean="0"/>
              <a:t>Most primitive cell</a:t>
            </a:r>
            <a:endParaRPr lang="en-US" sz="6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C8FC0-75B0-46CD-B3E5-871A337A7EB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6627" name="Picture 2" descr="http://www.tpsd.org/ths/sciences/bacter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51069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228600" y="6477000"/>
            <a:ext cx="411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eapbiofield.wikispaces.com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371600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Bacteria:  do not have a nuclei or other membrane bound organelles;  DNA is contained within the cytoplasm</a:t>
            </a:r>
          </a:p>
          <a:p>
            <a:r>
              <a:rPr lang="en-US" sz="3200" dirty="0"/>
              <a:t> 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05400" y="2895600"/>
            <a:ext cx="3657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Some bacteria have a </a:t>
            </a:r>
            <a:r>
              <a:rPr lang="en-US" sz="3200" u="sng" dirty="0"/>
              <a:t>capsule</a:t>
            </a:r>
            <a:r>
              <a:rPr lang="en-US" sz="3200" dirty="0"/>
              <a:t> which is a surface layer that helps them stick to each other and surfaces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70ED0-34DD-4B2C-A5D7-1320D52AA0E2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463"/>
            <a:ext cx="9129391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70ED0-34DD-4B2C-A5D7-1320D52AA0E2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1026" name="Picture 2" descr="http://41.media.tumblr.com/683bbee9a7cefb44a5fffe7fcfd7b1f1/tumblr_n0srzbnCw01run4jz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90600"/>
            <a:ext cx="8915401" cy="586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8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70ED0-34DD-4B2C-A5D7-1320D52AA0E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2600" cy="70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9CD0-E0E4-4F23-A4CF-6F67D9DEA37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810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Bacteria have a cell wall, cell membrane, </a:t>
            </a:r>
            <a:r>
              <a:rPr lang="en-US" sz="4800" dirty="0" err="1" smtClean="0"/>
              <a:t>ribosomes</a:t>
            </a:r>
            <a:r>
              <a:rPr lang="en-US" sz="4800" dirty="0" smtClean="0"/>
              <a:t>, and DNA in the cytoplasm (no nucleus).</a:t>
            </a:r>
            <a:endParaRPr lang="en-US" sz="4800" dirty="0"/>
          </a:p>
        </p:txBody>
      </p:sp>
      <p:pic>
        <p:nvPicPr>
          <p:cNvPr id="5" name="Picture 2" descr="http://www.tpsd.org/ths/sciences/bacter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9" y="0"/>
            <a:ext cx="533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9CD0-E0E4-4F23-A4CF-6F67D9DEA37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11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Bacteria, or prokaryotes, have no membrane-bound organelles.</a:t>
            </a:r>
            <a:endParaRPr lang="en-US" sz="5400" dirty="0"/>
          </a:p>
        </p:txBody>
      </p:sp>
      <p:pic>
        <p:nvPicPr>
          <p:cNvPr id="5" name="Picture 2" descr="http://www.tpsd.org/ths/sciences/bacter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9CD0-E0E4-4F23-A4CF-6F67D9DEA37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8" name="Picture 4" descr="http://www.malebolge.net16.net/science10/prokaryotic_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0"/>
            <a:ext cx="4724400" cy="35433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4267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One organelle unique to prokaryotes is a molecule of DNA called a plasmid.</a:t>
            </a:r>
          </a:p>
          <a:p>
            <a:r>
              <a:rPr lang="en-US" sz="4800" dirty="0" smtClean="0"/>
              <a:t>A plasmid is a circular molecule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419600" y="0"/>
            <a:ext cx="19395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www.malebolge.net16.net</a:t>
            </a:r>
            <a:endParaRPr lang="en-US" sz="1200" dirty="0"/>
          </a:p>
        </p:txBody>
      </p:sp>
      <p:pic>
        <p:nvPicPr>
          <p:cNvPr id="72706" name="Picture 2" descr="http://upload.wikimedia.org/wikipedia/commons/thumb/c/cf/Plasmid_(english).svg/300px-Plasmid_(english)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038600"/>
            <a:ext cx="4701702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9CD0-E0E4-4F23-A4CF-6F67D9DEA37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8" name="Picture 4" descr="http://www.malebolge.net16.net/science10/prokaryotic_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1143000" y="4343400"/>
            <a:ext cx="3124200" cy="2514600"/>
          </a:xfrm>
          <a:prstGeom prst="star5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1927</TotalTime>
  <Words>917</Words>
  <Application>Microsoft Office PowerPoint</Application>
  <PresentationFormat>On-screen Show (4:3)</PresentationFormat>
  <Paragraphs>188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Constantia</vt:lpstr>
      <vt:lpstr>Symbol</vt:lpstr>
      <vt:lpstr>Wingdings 2</vt:lpstr>
      <vt:lpstr>Flow</vt:lpstr>
      <vt:lpstr>Warm-Up What are cells?  What do they do that is important for life?  </vt:lpstr>
      <vt:lpstr>Warm-Up How are eukaryotes different than prokaryotes?  Include cell complexity and size.  Pass them to the front</vt:lpstr>
      <vt:lpstr>PowerPoint Presentation</vt:lpstr>
      <vt:lpstr>Cell Theory</vt:lpstr>
      <vt:lpstr>Prokaryotes:   Most primitive cell</vt:lpstr>
      <vt:lpstr>PowerPoint Presentation</vt:lpstr>
      <vt:lpstr>PowerPoint Presentation</vt:lpstr>
      <vt:lpstr>PowerPoint Presentation</vt:lpstr>
      <vt:lpstr>PowerPoint Presentation</vt:lpstr>
      <vt:lpstr>However, eukaryotes have many membrane-bound organelles.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Parts of the Cell</vt:lpstr>
      <vt:lpstr>Phospholipid Bilayer Membrane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folded membranes increase surface area on which chemical reactions may occur.</vt:lpstr>
      <vt:lpstr>PowerPoint Presentation</vt:lpstr>
      <vt:lpstr>PowerPoint Presentation</vt:lpstr>
      <vt:lpstr>PowerPoint Presentation</vt:lpstr>
      <vt:lpstr>PowerPoint Presentation</vt:lpstr>
      <vt:lpstr>In multicellular organisms, cell structure is connected to function.  Every cell is made to do a specific job and has to be put together in a specific way to do that job. </vt:lpstr>
      <vt:lpstr>Even though every cell in a multicellular organism has the exact same set of DNA, different cells are structurally different to do different jobs. </vt:lpstr>
      <vt:lpstr>Morphology:  the study of form and function of living things. l</vt:lpstr>
      <vt:lpstr>Different cells may have different numbers and arrangements of organelles depending on what types of jobs the cells are responsible for. </vt:lpstr>
      <vt:lpstr>PowerPoint Presentation</vt:lpstr>
      <vt:lpstr>PowerPoint Presentation</vt:lpstr>
      <vt:lpstr>Hierarchy of Life</vt:lpstr>
      <vt:lpstr>Hierarchy of Life</vt:lpstr>
      <vt:lpstr>Hierarchy of Life</vt:lpstr>
      <vt:lpstr>Hierarchy of Life</vt:lpstr>
      <vt:lpstr>Hierarchy of Life</vt:lpstr>
      <vt:lpstr>Hierarchy of Life</vt:lpstr>
      <vt:lpstr>Organs to organs systems</vt:lpstr>
      <vt:lpstr>Hierarchy of Life</vt:lpstr>
      <vt:lpstr>Hierarchy of Life</vt:lpstr>
      <vt:lpstr>Hierarchy of Life</vt:lpstr>
      <vt:lpstr>PowerPoint Presentation</vt:lpstr>
      <vt:lpstr>PowerPoint Presentation</vt:lpstr>
      <vt:lpstr>PowerPoint Presentation</vt:lpstr>
      <vt:lpstr>Answer the review questions at the end of the notes.  You may work within your groups.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Sherry Brown</dc:creator>
  <cp:lastModifiedBy>sbrown5</cp:lastModifiedBy>
  <cp:revision>361</cp:revision>
  <cp:lastPrinted>2016-09-09T13:46:42Z</cp:lastPrinted>
  <dcterms:created xsi:type="dcterms:W3CDTF">2009-05-11T22:19:15Z</dcterms:created>
  <dcterms:modified xsi:type="dcterms:W3CDTF">2016-09-09T15:28:26Z</dcterms:modified>
</cp:coreProperties>
</file>