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83" r:id="rId3"/>
    <p:sldId id="256" r:id="rId4"/>
    <p:sldId id="287" r:id="rId5"/>
    <p:sldId id="280" r:id="rId6"/>
    <p:sldId id="260" r:id="rId7"/>
    <p:sldId id="291" r:id="rId8"/>
    <p:sldId id="269" r:id="rId9"/>
    <p:sldId id="270" r:id="rId10"/>
    <p:sldId id="265" r:id="rId11"/>
    <p:sldId id="288" r:id="rId12"/>
    <p:sldId id="268" r:id="rId13"/>
    <p:sldId id="271" r:id="rId14"/>
    <p:sldId id="281" r:id="rId15"/>
    <p:sldId id="289" r:id="rId16"/>
    <p:sldId id="262" r:id="rId17"/>
    <p:sldId id="278" r:id="rId18"/>
    <p:sldId id="279" r:id="rId19"/>
    <p:sldId id="272" r:id="rId20"/>
    <p:sldId id="273" r:id="rId21"/>
    <p:sldId id="274" r:id="rId22"/>
    <p:sldId id="275" r:id="rId23"/>
    <p:sldId id="282" r:id="rId24"/>
    <p:sldId id="261" r:id="rId25"/>
    <p:sldId id="266" r:id="rId26"/>
    <p:sldId id="263" r:id="rId27"/>
    <p:sldId id="267" r:id="rId28"/>
    <p:sldId id="276" r:id="rId29"/>
    <p:sldId id="277" r:id="rId3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16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4BBB-E382-42A5-A1A8-F6D3CCCA50A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C75F-3C9E-4A34-8F62-53C5B0453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8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C04A2-087D-4D20-90AD-B6D229FC56DB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6B3F-4EEB-4411-B2AC-1D59F36C77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6B3F-4EEB-4411-B2AC-1D59F36C77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record your observation note.</a:t>
            </a:r>
          </a:p>
          <a:p>
            <a:r>
              <a:rPr lang="en-US" dirty="0" smtClean="0"/>
              <a:t>You can add pictures or graphs on image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6B3F-4EEB-4411-B2AC-1D59F36C77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record your observation note.</a:t>
            </a:r>
          </a:p>
          <a:p>
            <a:r>
              <a:rPr lang="en-US" dirty="0" smtClean="0"/>
              <a:t>You can add pictures or graphs on image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6B3F-4EEB-4411-B2AC-1D59F36C77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0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record your observation note.</a:t>
            </a:r>
          </a:p>
          <a:p>
            <a:r>
              <a:rPr lang="en-US" dirty="0" smtClean="0"/>
              <a:t>You can add pictures or graphs on image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A6B3F-4EEB-4411-B2AC-1D59F36C77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0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9286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804" y="1500174"/>
            <a:ext cx="8229600" cy="4525963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4"/>
              </a:buBlip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804" y="6356350"/>
            <a:ext cx="2133600" cy="365125"/>
          </a:xfrm>
        </p:spPr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804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804" y="6356350"/>
            <a:ext cx="2133600" cy="365125"/>
          </a:xfrm>
        </p:spPr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4"/>
              </a:buBlip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E1310DC-7069-4980-8271-87A63E2E4C7E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4217339-39A7-4B96-8E42-5641BEC585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 baseline="0">
          <a:ln w="12700">
            <a:solidFill>
              <a:schemeClr val="accent2">
                <a:lumMod val="75000"/>
              </a:schemeClr>
            </a:solidFill>
            <a:prstDash val="solid"/>
          </a:ln>
          <a:solidFill>
            <a:schemeClr val="accent4">
              <a:lumMod val="5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7"/>
        </a:buBlip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hl=en&amp;tbo=d&amp;biw=1006&amp;bih=464&amp;tbm=isch&amp;tbnid=BMlxnphEoC5MPM:&amp;imgrefurl=http://www.mcckc.edu/longview/SocSci/PSYC/westra/Adol/DDUMKC/TypicalDev.html&amp;docid=uEcC8VQ3hx9onM&amp;imgurl=http://www.mcckc.edu/longview/SocSci/PSYC/westra/Adol/DDUMKC/BodyProportionDev.jpg&amp;w=792&amp;h=389&amp;ei=WDoEUYiFKIzg8ATe3YHoDA&amp;zoom=1&amp;ved=1t:3588,r:0,s:0,i:84&amp;iact=rc&amp;dur=1847&amp;sig=112212786284034955862&amp;page=1&amp;tbnh=145&amp;tbnw=296&amp;start=0&amp;ndsp=7&amp;tx=209&amp;ty=5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kids.britannica.com/comptons/art-52902/The-eggs-of-a-leopard-frog-develop-into-tadpoles-in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brown5\Local%20Settings\Temporary%20Internet%20Files\Content.IE5\944EY5XR\MS910219273%5b1%5d.wav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u="sng" dirty="0" smtClean="0"/>
              <a:t>Warm-Up</a:t>
            </a:r>
          </a:p>
          <a:p>
            <a:pPr algn="ctr">
              <a:buNone/>
            </a:pPr>
            <a:r>
              <a:rPr lang="en-US" sz="6600" dirty="0" smtClean="0"/>
              <a:t>What is life?  What characteristics do living things exhibit.  List as many as you can.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800" dirty="0" smtClean="0"/>
              <a:t> </a:t>
            </a:r>
            <a:r>
              <a:rPr lang="en-US" sz="2000" dirty="0" smtClean="0"/>
              <a:t> 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2. Living Things Grow and Develop: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Body development occurs as organisms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become adults.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925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https://encrypted-tbn1.gstatic.com/images?q=tbn:ANd9GcT6m8nZi42aV9b7PJgfqU73hpFITxIQhZpvNWf1UwzPWl-mdw0W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11890"/>
            <a:ext cx="5410200" cy="264611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flipH="1">
            <a:off x="1752600" y="6642556"/>
            <a:ext cx="685800" cy="215444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hlinkClick r:id="rId3"/>
              </a:rPr>
              <a:t>mcckc.edu</a:t>
            </a:r>
            <a:endParaRPr kumimoji="0" lang="en-US" sz="8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encrypted-tbn0.gstatic.com/images?q=tbn:ANd9GcRegwJYjxv8Hah9jabc_1lDIvqjzYSQ-2-J8xyp14ZHljP91n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2971800" cy="261120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524000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hlinkClick r:id="rId5"/>
              </a:rPr>
              <a:t>kids.britannica.com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1032" name="Picture 8" descr="https://encrypted-tbn2.gstatic.com/images?q=tbn:ANd9GcSm0-0PdmhuEX-mwA0dAdzid9OCsYi7ZmGD1icQoyhiK7_n4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219200"/>
            <a:ext cx="42291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95800" y="37338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homehearts.com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3. Living Things Respond To Their Environment: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Living things will make changes in response to a stimulus in their environment.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 behavior is a complex set of responses.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://illuminatedmind.net/images/stimulus-response-cir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6400800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6488668"/>
            <a:ext cx="1991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illuminatedmind.net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3. Living Things Respond To Their Environment: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All organisms respond in ways to stay in balance or HOMEOSTASIS.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All organisms act in ways to ensure survival.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 descr="http://www.wineterroirs.com/images/2008/05/29/conseillante_sec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662577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410200"/>
            <a:ext cx="1705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wineterroirs.com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2772" name="Picture 4" descr="http://static.howstuffworks.com/gif/cheetah-spee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28086"/>
            <a:ext cx="4724400" cy="31299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95800" y="6488668"/>
            <a:ext cx="233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animals.howstuffworks.com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3. Living Things Respond To Their Environment: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447800"/>
            <a:ext cx="7696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types of behaviors: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Innate behaviors are behaviors organisms are born with.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behaviors develop as the organisms grows.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263/2815837536_748d1d789f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6860" cy="6858000"/>
          </a:xfrm>
          <a:prstGeom prst="rect">
            <a:avLst/>
          </a:prstGeom>
          <a:noFill/>
        </p:spPr>
      </p:pic>
      <p:pic>
        <p:nvPicPr>
          <p:cNvPr id="4" name="MS900388502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8001000" y="5791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0"/>
            <a:ext cx="8382000" cy="274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4. Living Things Use Energy: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Living things take in energy and use it for maintenance and growth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This use of energy is called</a:t>
            </a:r>
          </a:p>
          <a:p>
            <a:pPr>
              <a:buNone/>
            </a:pPr>
            <a:r>
              <a:rPr lang="en-US" dirty="0" smtClean="0"/>
              <a:t>metabolism</a:t>
            </a:r>
          </a:p>
          <a:p>
            <a:endParaRPr lang="en-US" dirty="0"/>
          </a:p>
        </p:txBody>
      </p:sp>
      <p:pic>
        <p:nvPicPr>
          <p:cNvPr id="1026" name="Picture 2" descr="http://www.factmonster.com/images/photosynthe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31958"/>
            <a:ext cx="3200400" cy="38260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048000"/>
            <a:ext cx="13292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factmonster.com</a:t>
            </a:r>
            <a:endParaRPr lang="en-US" sz="1050" dirty="0"/>
          </a:p>
        </p:txBody>
      </p:sp>
      <p:pic>
        <p:nvPicPr>
          <p:cNvPr id="1030" name="Picture 6" descr="http://wwwdelivery.superstock.com/WI/223/1830/PreviewComp/SuperStock_1830-29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1" y="2133600"/>
            <a:ext cx="4520464" cy="33964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62400" y="5105400"/>
            <a:ext cx="1399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superstock.com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3" name="MS90038853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5791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429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Energy Use Requires Gas Exchange</a:t>
            </a:r>
            <a:endParaRPr lang="en-US" sz="3600" dirty="0"/>
          </a:p>
        </p:txBody>
      </p:sp>
      <p:pic>
        <p:nvPicPr>
          <p:cNvPr id="1026" name="Picture 2" descr="http://bioweb.uwlax.edu/bio203/2010/minnis_ashl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1"/>
            <a:ext cx="533400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5105400"/>
            <a:ext cx="1576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bioweb.uwlax.edu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6620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6CO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+ 6H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sz="3200" dirty="0" smtClean="0"/>
              <a:t> 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+ 6O</a:t>
            </a:r>
            <a:r>
              <a:rPr lang="en-US" sz="3200" baseline="-25000" dirty="0" smtClean="0"/>
              <a:t>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429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Energy Use Requires Gas Exchange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791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5105400"/>
            <a:ext cx="1576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bioweb.uwlax.edu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45" y="5715000"/>
            <a:ext cx="657263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+ 6O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Symbol" pitchFamily="18" charset="2"/>
              </a:rPr>
              <a:t> </a:t>
            </a:r>
            <a:r>
              <a:rPr lang="en-US" sz="3200" dirty="0" smtClean="0"/>
              <a:t>6CO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+ 6H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n-US" sz="1400" dirty="0" smtClean="0"/>
          </a:p>
          <a:p>
            <a:pPr algn="ctr"/>
            <a:endParaRPr lang="en-US" sz="2000" dirty="0"/>
          </a:p>
        </p:txBody>
      </p:sp>
      <p:pic>
        <p:nvPicPr>
          <p:cNvPr id="43010" name="Picture 2" descr="http://www.mlms.logan.k12.ut.us/~mlowe/food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172200" cy="4422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81400" y="1295400"/>
            <a:ext cx="21339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www.mlms.logan.k12.ut.us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9" name="MS910219273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7391400" y="21336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100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5.  Living Things Have Different Levels of Organization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Both molecular and cellular organization.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Living things must be able to organize simple substances into complex ones.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Living things organize cells at several levels: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Tissue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- a group of cells that perform a common function.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Organ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- a group of tissues that perform a common function.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Organ system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- a group of organs that perform a common function.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Organism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- any complete living thing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wistatutor.com/content/organisms-environment/ecological-hierarch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image.wistatutor.com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33400" y="2286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What is Life?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1371600" y="38862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County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Curriculum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6. Living Things Adapt To Their Environment: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Adaptations are traits giving an organism an advantage in a certain environment.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1910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</a:rPr>
              <a:t>6. Living Things Adapt To Their Environment:</a:t>
            </a: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</a:rPr>
              <a:t>Variation of individuals, or differences within a species, is important for a healthy species.</a:t>
            </a:r>
            <a:endParaRPr lang="en-US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 descr="http://phe.rockefeller.edu/barcode/blog/wp-content/uploads/2007/09/joronmallettree982.gif"/>
          <p:cNvPicPr>
            <a:picLocks noChangeAspect="1" noChangeArrowheads="1"/>
          </p:cNvPicPr>
          <p:nvPr/>
        </p:nvPicPr>
        <p:blipFill>
          <a:blip r:embed="rId2" cstate="print"/>
          <a:srcRect b="16438"/>
          <a:stretch>
            <a:fillRect/>
          </a:stretch>
        </p:blipFill>
        <p:spPr bwMode="auto">
          <a:xfrm>
            <a:off x="4464651" y="914400"/>
            <a:ext cx="4679349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6550223"/>
            <a:ext cx="1901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phe.rockefeller.edu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191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solidFill>
                  <a:schemeClr val="accent1">
                    <a:lumMod val="75000"/>
                  </a:schemeClr>
                </a:solidFill>
              </a:rPr>
              <a:t>6. Living Things Adapt To Their Environment:</a:t>
            </a: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</a:rPr>
              <a:t>Variation allows some members of a species to survive changes </a:t>
            </a:r>
            <a:r>
              <a:rPr lang="en-US" sz="3700" smtClean="0">
                <a:solidFill>
                  <a:schemeClr val="accent1">
                    <a:lumMod val="75000"/>
                  </a:schemeClr>
                </a:solidFill>
              </a:rPr>
              <a:t>when others don’t.</a:t>
            </a:r>
            <a:endParaRPr lang="en-US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 descr="http://phe.rockefeller.edu/barcode/blog/wp-content/uploads/2007/09/joronmallettree982.gif"/>
          <p:cNvPicPr>
            <a:picLocks noChangeAspect="1" noChangeArrowheads="1"/>
          </p:cNvPicPr>
          <p:nvPr/>
        </p:nvPicPr>
        <p:blipFill>
          <a:blip r:embed="rId2" cstate="print"/>
          <a:srcRect b="16438"/>
          <a:stretch>
            <a:fillRect/>
          </a:stretch>
        </p:blipFill>
        <p:spPr bwMode="auto">
          <a:xfrm>
            <a:off x="4464651" y="914400"/>
            <a:ext cx="4679349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6550223"/>
            <a:ext cx="1901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phe.rockefeller.edu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7. Living Things are Composed of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Cells: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Single-cell organisms have everything they need to be self-sufficient.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multicellular organisms, specialization increases until some cells do only certain things.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waynesword.palomar.edu/images/animal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4267200" cy="3212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5562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Animal Cell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6488668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waynesword.palomar.edu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7. Living Things are Composed of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Cells: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Single-cell organisms have everything they need to be self-sufficient.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multicellular organisms, specialization increases until some cells do only certain things.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Plant Cell</a:t>
            </a:r>
            <a:endParaRPr lang="en-US" sz="3600" b="1" dirty="0"/>
          </a:p>
        </p:txBody>
      </p:sp>
      <p:pic>
        <p:nvPicPr>
          <p:cNvPr id="23554" name="Picture 2" descr="http://waynesword.palomar.edu/images/plan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4248149" cy="3314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6488668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waynesword.palomar.edu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7. Living Things are Composed of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Cells: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Single-cell organisms have everything they need to be self-sufficient.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multicellular organisms, specialization increases until some cells do only certain things.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://cascience6.wikispaces.com/file/view/Bacteria_Cell_Model.jpg/30684771/Bacteria_Cell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4286250" cy="3314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562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Bacterial Cell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743200" y="6488668"/>
            <a:ext cx="2274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cascience6.wikispaces.com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7. Living Things are Composed of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Cells: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Single-cell organisms have everything they need to be self-sufficient.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multicellular organisms, specialization increases until some cells do only certain things.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Blood Cell</a:t>
            </a:r>
            <a:endParaRPr lang="en-US" sz="3600" b="1" dirty="0"/>
          </a:p>
        </p:txBody>
      </p:sp>
      <p:pic>
        <p:nvPicPr>
          <p:cNvPr id="10" name="Picture 2" descr="http://scienceblogs.com/startswithabang/upload/2010/10/the_scale_and_limits_of_the_un/white-blood-cell-amungst-r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574" y="3200400"/>
            <a:ext cx="4300326" cy="33432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124200" y="6488668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scienceblogs.com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00" b="1" dirty="0" smtClean="0"/>
              <a:t>Life on Earth is Diverse</a:t>
            </a:r>
            <a:endParaRPr lang="en-US" sz="4000" dirty="0" smtClean="0"/>
          </a:p>
          <a:p>
            <a:pPr>
              <a:lnSpc>
                <a:spcPct val="100000"/>
              </a:lnSpc>
              <a:buNone/>
            </a:pPr>
            <a:r>
              <a:rPr lang="en-US" sz="4400" b="1" dirty="0" smtClean="0"/>
              <a:t>Biodiversity</a:t>
            </a:r>
            <a:r>
              <a:rPr lang="en-US" sz="4000" dirty="0" smtClean="0"/>
              <a:t> means that there are many different species of organisms on our planet.  All organisms have a job for its environment.  If the organism becomes endangered or extinct, the job isn’t done and this may throw off the delicate balance in an environment.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q.ubc.ca/wp-content/uploads/2006/08/Bio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scq.ubc.ca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D5D97-F51E-4124-8E97-4E2F052800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0"/>
            <a:ext cx="9144000" cy="1763713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6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Essential </a:t>
            </a:r>
            <a:r>
              <a:rPr lang="en-US" sz="6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Standard</a:t>
            </a:r>
            <a:endParaRPr lang="en-US" sz="6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524000"/>
            <a:ext cx="5334000" cy="4800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8800" b="1" kern="0" dirty="0" smtClean="0">
                <a:solidFill>
                  <a:srgbClr val="FFC000"/>
                </a:solidFill>
                <a:latin typeface="+mn-lt"/>
              </a:rPr>
              <a:t>Science as Inquiry</a:t>
            </a:r>
            <a:endParaRPr lang="en-US" sz="8800" b="1" kern="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24578" name="Picture 2" descr="fireworks multicol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3429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</a:t>
            </a:r>
            <a:r>
              <a:rPr lang="en-US" sz="7200" dirty="0" smtClean="0"/>
              <a:t> – means “life”</a:t>
            </a:r>
          </a:p>
          <a:p>
            <a:r>
              <a:rPr lang="en-US" sz="7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Ology</a:t>
            </a:r>
            <a:r>
              <a:rPr lang="en-US" sz="7200" dirty="0" smtClean="0"/>
              <a:t> – means “the study of…”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“Biology?”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4191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What is life?</a:t>
            </a:r>
            <a:b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How do you know something is alive?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7851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Verdana" pitchFamily="34" charset="0"/>
              </a:rPr>
              <a:t>Characteristics of Life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1143000"/>
            <a:ext cx="8153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Reproduction and heredity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and development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and Homeostasis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use and gas exchange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Adaptation and evolution</a:t>
            </a: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1" y="593606"/>
            <a:ext cx="868679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Living Things Reproduce: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Reproduction is not essential for the survival of individual organisms, but must occur for a species to survive. 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153889"/>
            <a:ext cx="7391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Living Things Reproduce (continued):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living things reproduce in one of the following ways: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Asexual reproduction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Producing offspring without the use of gametes.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Sexual reproduction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Producing offspring by the joining of sex cells.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25DD-F240-46E1-AEDF-5A8982130E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800" dirty="0" smtClean="0"/>
              <a:t> </a:t>
            </a:r>
            <a:r>
              <a:rPr lang="en-US" sz="2000" dirty="0" smtClean="0"/>
              <a:t> 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2. Living Things Grow and Develop: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Cell division - the orderly formation of new cells.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Cell enlargement - the increase in size of a cell.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Cells grow to a certain size and then divide.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 organism gets larger as the number of its cells increases.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http://www.karlloren.com/biopsy/images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975" y="2590800"/>
            <a:ext cx="3541025" cy="23724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0" y="4495800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karlloren.com</a:t>
            </a:r>
            <a:endParaRPr lang="en-US" sz="1200" dirty="0"/>
          </a:p>
        </p:txBody>
      </p:sp>
      <p:pic>
        <p:nvPicPr>
          <p:cNvPr id="24580" name="Picture 4" descr="http://faculty.capebretonu.ca/cglogowski/BIOL%20101%20IMAGES/PlantCellMitosis_CL.jpg"/>
          <p:cNvPicPr>
            <a:picLocks noChangeAspect="1" noChangeArrowheads="1"/>
          </p:cNvPicPr>
          <p:nvPr/>
        </p:nvPicPr>
        <p:blipFill>
          <a:blip r:embed="rId3" cstate="print"/>
          <a:srcRect t="8992" b="35999"/>
          <a:stretch>
            <a:fillRect/>
          </a:stretch>
        </p:blipFill>
        <p:spPr bwMode="auto">
          <a:xfrm>
            <a:off x="1905000" y="5257800"/>
            <a:ext cx="5405718" cy="1371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33600" y="6324600"/>
            <a:ext cx="1937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faculty.capebretonu.ca</a:t>
            </a:r>
            <a:endParaRPr lang="en-US" sz="1200" dirty="0"/>
          </a:p>
        </p:txBody>
      </p:sp>
      <p:pic>
        <p:nvPicPr>
          <p:cNvPr id="24584" name="Picture 8" descr="http://courses.coe.uh.edu/smcneil/cuin7317/students/project4/animplan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92680"/>
            <a:ext cx="2019300" cy="282702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24200" y="4953000"/>
            <a:ext cx="1443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courses.coe.uh.edu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MSC_MS_EA_Academic_ID0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D46CBC-3D82-4FA5-9AE6-EEEDBCC3E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MSC_MS_EA_Academic_ID05</Template>
  <TotalTime>0</TotalTime>
  <Words>591</Words>
  <Application>Microsoft Office PowerPoint</Application>
  <PresentationFormat>On-screen Show (4:3)</PresentationFormat>
  <Paragraphs>131</Paragraphs>
  <Slides>28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Segoe UI</vt:lpstr>
      <vt:lpstr>Symbol</vt:lpstr>
      <vt:lpstr>Times New Roman</vt:lpstr>
      <vt:lpstr>Verdana</vt:lpstr>
      <vt:lpstr>Wingdings</vt:lpstr>
      <vt:lpstr>MSC_MS_EA_Academic_ID05</vt:lpstr>
      <vt:lpstr>PowerPoint Presentation</vt:lpstr>
      <vt:lpstr>PowerPoint Presentation</vt:lpstr>
      <vt:lpstr>PowerPoint Presentation</vt:lpstr>
      <vt:lpstr>What is “Biology?”</vt:lpstr>
      <vt:lpstr>What is life? How do you know something is alive?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Use Requires Gas Exchange</vt:lpstr>
      <vt:lpstr>Energy Use Requires Gas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2011-01-29T15:18:12Z</dcterms:created>
  <dcterms:modified xsi:type="dcterms:W3CDTF">2018-08-29T16:43:52Z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TC103626439990</vt:lpwstr>
  </property>
</Properties>
</file>