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311" r:id="rId2"/>
    <p:sldId id="256" r:id="rId3"/>
    <p:sldId id="323" r:id="rId4"/>
    <p:sldId id="327" r:id="rId5"/>
    <p:sldId id="325" r:id="rId6"/>
    <p:sldId id="324" r:id="rId7"/>
    <p:sldId id="328" r:id="rId8"/>
    <p:sldId id="318" r:id="rId9"/>
    <p:sldId id="317" r:id="rId10"/>
    <p:sldId id="293" r:id="rId11"/>
    <p:sldId id="296" r:id="rId12"/>
    <p:sldId id="257" r:id="rId13"/>
    <p:sldId id="299" r:id="rId14"/>
    <p:sldId id="300" r:id="rId15"/>
    <p:sldId id="301" r:id="rId16"/>
    <p:sldId id="258" r:id="rId17"/>
    <p:sldId id="302" r:id="rId18"/>
    <p:sldId id="304" r:id="rId19"/>
    <p:sldId id="303" r:id="rId20"/>
    <p:sldId id="316" r:id="rId21"/>
    <p:sldId id="320" r:id="rId22"/>
    <p:sldId id="319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FF33CC"/>
    <a:srgbClr val="C6FFB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4571FA-47E8-415B-A8F7-61D2C4B07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C84481-C74D-4B12-8EE0-27A78A0D1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2E6D-9512-46B0-8B63-5FA4EB322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8124-3D1C-47E9-9EC2-41D0FD4CE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17A9-2DAA-42A2-BD2A-04967F696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D33B-CA43-438E-AAF8-D301FE091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926E-049D-4B4C-A92F-E211EE5C2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08C6-2FEA-49DF-9064-63EFB8B05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FEA8-C5A6-477B-9BF6-A3BE996EF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D6C3-832B-4C8B-919C-93A5C8FBC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BAA4-7E2A-443D-9541-6A63948B3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D8C4-21DC-4D13-AA42-24D45A4B1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B11E-E87D-4C66-9870-FBED62806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6DDD-96DC-45F8-BC28-EB586E16C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55773D-68F4-4688-9317-0EFA287DA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hemistry.about.com/od/healthsafety/ig/Laboratory-Safety-Sig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eyeglasses.com/glassesmania/eye-health/all-about-eye-wash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smith17@wcpss.ne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BDA9-DAF0-44FF-BF75-EA841F49C64A}" type="slidenum">
              <a:rPr lang="en-US"/>
              <a:pPr>
                <a:defRPr/>
              </a:pPr>
              <a:t>0</a:t>
            </a:fld>
            <a:endParaRPr lang="en-US" dirty="0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/>
              <a:t> </a:t>
            </a:r>
            <a:r>
              <a:rPr lang="en-US" sz="8800" smtClean="0"/>
              <a:t>Welcome!!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Find your name on the table and have a seat.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B1B6B-8A7E-458A-A9D4-10E9F83E9B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01625"/>
            <a:ext cx="7772400" cy="146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9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Laboratory Equipment</a:t>
            </a:r>
            <a:endParaRPr lang="en-US" sz="9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sz="6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5D8C4-21DC-4D13-AA42-24D45A4B12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1" descr="http://www.peninsula.wednet.edu/classroom/leek/images/lab_equip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229" y="8599"/>
            <a:ext cx="5291771" cy="6849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17693"/>
            <a:ext cx="3429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You may be using many of these common lab materials throughout the semester.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200DA-8796-48E0-8391-CC3080EA598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 Safety</a:t>
            </a:r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219200"/>
            <a:ext cx="4191000" cy="15605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800" dirty="0" smtClean="0"/>
              <a:t>What are the potential hazards? </a:t>
            </a:r>
          </a:p>
        </p:txBody>
      </p:sp>
      <p:sp>
        <p:nvSpPr>
          <p:cNvPr id="308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219200"/>
            <a:ext cx="4191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Broken glass</a:t>
            </a:r>
          </a:p>
          <a:p>
            <a:pPr eaLnBrk="1" hangingPunct="1">
              <a:defRPr/>
            </a:pPr>
            <a:r>
              <a:rPr lang="en-US" sz="3600" dirty="0" smtClean="0"/>
              <a:t>Spills</a:t>
            </a:r>
          </a:p>
          <a:p>
            <a:pPr eaLnBrk="1" hangingPunct="1">
              <a:defRPr/>
            </a:pPr>
            <a:r>
              <a:rPr lang="en-US" sz="3600" dirty="0" smtClean="0"/>
              <a:t>Fire</a:t>
            </a:r>
          </a:p>
          <a:p>
            <a:pPr eaLnBrk="1" hangingPunct="1">
              <a:defRPr/>
            </a:pPr>
            <a:r>
              <a:rPr lang="en-US" sz="3600" dirty="0" smtClean="0"/>
              <a:t>Electrical shocks</a:t>
            </a:r>
          </a:p>
          <a:p>
            <a:pPr eaLnBrk="1" hangingPunct="1">
              <a:defRPr/>
            </a:pPr>
            <a:r>
              <a:rPr lang="en-US" sz="3600" dirty="0" smtClean="0"/>
              <a:t>Can you think of other hazards?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4102" name="Picture 9" descr="MCj043468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27384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219200"/>
          </a:xfrm>
        </p:spPr>
        <p:txBody>
          <a:bodyPr/>
          <a:lstStyle/>
          <a:p>
            <a:r>
              <a:rPr lang="en-US" dirty="0" smtClean="0"/>
              <a:t>Before you begin any lab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990600"/>
          </a:xfrm>
        </p:spPr>
        <p:txBody>
          <a:bodyPr/>
          <a:lstStyle/>
          <a:p>
            <a:r>
              <a:rPr lang="en-US" sz="4400" dirty="0" smtClean="0"/>
              <a:t>Put on your goggles!  They may be ugly but they could save your sight.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EFEA8-C5A6-477B-9BF6-A3BE996EFD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http://www.edshouseofgems.com/safety%20gogg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956344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62484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edshouseofgems.com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myfunnypics.org/d/32-1/Funny+pic+of+pug+in+pink+goggles+licking+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90800"/>
            <a:ext cx="5029200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086600" y="26670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myfunnypics.org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85800"/>
          </a:xfrm>
        </p:spPr>
        <p:txBody>
          <a:bodyPr/>
          <a:lstStyle/>
          <a:p>
            <a:pPr algn="l"/>
            <a:r>
              <a:rPr lang="en-US" dirty="0" smtClean="0"/>
              <a:t>Before you begin any lab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2514600" cy="990600"/>
          </a:xfrm>
        </p:spPr>
        <p:txBody>
          <a:bodyPr/>
          <a:lstStyle/>
          <a:p>
            <a:r>
              <a:rPr lang="en-US" sz="3600" dirty="0" smtClean="0"/>
              <a:t>Remove, tie back, or roll-up any loose clothing, jewelry, or long hair 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EFEA8-C5A6-477B-9BF6-A3BE996EFD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194" name="Picture 2" descr="http://www.realbeauty.com/cm/realbeauty/images/7J/rb-blonde-ponytail-1-0809-lgn-large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274320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77000" y="1066800"/>
            <a:ext cx="1588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www.realbeauty.com</a:t>
            </a:r>
            <a:endParaRPr lang="en-US" sz="1200" dirty="0"/>
          </a:p>
        </p:txBody>
      </p:sp>
      <p:pic>
        <p:nvPicPr>
          <p:cNvPr id="8196" name="Picture 4" descr="http://content.fibers.com/blog/wp-content/uploads/2009/07/how-to-roll-up-slee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066800"/>
            <a:ext cx="3250637" cy="213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267200" y="1143000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content.fibers.com</a:t>
            </a:r>
            <a:endParaRPr lang="en-US" sz="1400" dirty="0"/>
          </a:p>
        </p:txBody>
      </p:sp>
      <p:pic>
        <p:nvPicPr>
          <p:cNvPr id="8198" name="Picture 6" descr="http://video.ecb.org/badger/download/vlc/images/VLC085_Jewelry_haz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600" y="3429000"/>
            <a:ext cx="4572000" cy="3429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715000" y="34290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video.ecb.org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10588" cy="1219200"/>
          </a:xfrm>
        </p:spPr>
        <p:txBody>
          <a:bodyPr/>
          <a:lstStyle/>
          <a:p>
            <a:r>
              <a:rPr lang="en-US" dirty="0" smtClean="0"/>
              <a:t>Before you begin any lab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838200"/>
          </a:xfrm>
        </p:spPr>
        <p:txBody>
          <a:bodyPr/>
          <a:lstStyle/>
          <a:p>
            <a:r>
              <a:rPr lang="en-US" sz="4400" dirty="0" smtClean="0"/>
              <a:t>Wear shoes that cover your feet.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EFEA8-C5A6-477B-9BF6-A3BE996EFD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5604" name="Picture 4" descr="https://www.msu.edu/~nixonjos/teaching/bio/pics/lab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teaching/bio/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pics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/labshoes.jpg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6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FC12D-6B00-486B-863E-6A81AD7C8E7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17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 Safety</a:t>
            </a:r>
          </a:p>
        </p:txBody>
      </p:sp>
      <p:sp>
        <p:nvSpPr>
          <p:cNvPr id="7178" name="Rectangle 10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651375" y="1676400"/>
            <a:ext cx="4191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Follow safety rules covered at the beginning of the year.</a:t>
            </a:r>
          </a:p>
          <a:p>
            <a:pPr eaLnBrk="1" hangingPunct="1">
              <a:defRPr/>
            </a:pPr>
            <a:r>
              <a:rPr lang="en-US" sz="2800" dirty="0" smtClean="0"/>
              <a:t>Know these rules!</a:t>
            </a:r>
          </a:p>
          <a:p>
            <a:pPr eaLnBrk="1" hangingPunct="1">
              <a:defRPr/>
            </a:pPr>
            <a:r>
              <a:rPr lang="en-US" sz="2800" dirty="0" smtClean="0"/>
              <a:t>Follow teacher instructions.</a:t>
            </a:r>
          </a:p>
          <a:p>
            <a:pPr eaLnBrk="1" hangingPunct="1">
              <a:defRPr/>
            </a:pPr>
            <a:r>
              <a:rPr lang="en-US" sz="2800" dirty="0" smtClean="0"/>
              <a:t>What else applies?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533400" y="1524000"/>
            <a:ext cx="3886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/>
              <a:t>How do I safely manipulate materials and equipment and conduct appropriate procedures?</a:t>
            </a:r>
          </a:p>
        </p:txBody>
      </p:sp>
      <p:pic>
        <p:nvPicPr>
          <p:cNvPr id="5126" name="Picture 12" descr="MCj041104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3175" y="3962400"/>
            <a:ext cx="2247900" cy="213677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510588" cy="990600"/>
          </a:xfrm>
        </p:spPr>
        <p:txBody>
          <a:bodyPr/>
          <a:lstStyle/>
          <a:p>
            <a:r>
              <a:rPr lang="en-US" dirty="0" smtClean="0"/>
              <a:t>Safety Equipment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1295400"/>
            <a:ext cx="3203575" cy="4651375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Fire Extinguisher  </a:t>
            </a:r>
            <a:r>
              <a:rPr lang="en-US" sz="3600" dirty="0" smtClean="0"/>
              <a:t>Aim the extinguisher at the base of the fire.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D33B-CA43-438E-AAF8-D301FE0914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7650" name="Picture 2" descr="http://www.osha.gov/SLTC/etools/evacuation/images/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14400"/>
            <a:ext cx="5867400" cy="590407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29000" y="6324600"/>
            <a:ext cx="167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www.osha.gov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510588" cy="990600"/>
          </a:xfrm>
        </p:spPr>
        <p:txBody>
          <a:bodyPr/>
          <a:lstStyle/>
          <a:p>
            <a:r>
              <a:rPr lang="en-US" dirty="0" smtClean="0"/>
              <a:t>Safety Equipment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914400"/>
            <a:ext cx="5791200" cy="579120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Fire Blanket     </a:t>
            </a:r>
            <a:r>
              <a:rPr lang="en-US" sz="3600" dirty="0" smtClean="0"/>
              <a:t>Use the blanket to smother a fire of someone’s clothes.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D33B-CA43-438E-AAF8-D301FE0914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9700" name="Picture 4" descr="http://www.agrymarine.com/yahoo_site_admin/assets/images/Fire_Blanket.218171309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38199"/>
            <a:ext cx="3657600" cy="337457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91200" y="3810000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www.agrymarine.com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702" name="Picture 6" descr="http://0.tqn.com/d/chemistry/1/6/P/1/1/fire-blanket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6999"/>
            <a:ext cx="3962400" cy="405454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2819400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chemistry.about.com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510588" cy="990600"/>
          </a:xfrm>
        </p:spPr>
        <p:txBody>
          <a:bodyPr/>
          <a:lstStyle/>
          <a:p>
            <a:r>
              <a:rPr lang="en-US" dirty="0" smtClean="0"/>
              <a:t>Safety Equipment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1295400"/>
            <a:ext cx="3203575" cy="541020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Eyewash     </a:t>
            </a:r>
            <a:r>
              <a:rPr lang="en-US" sz="3600" dirty="0" smtClean="0"/>
              <a:t>If you get anything into your eyes, place your face over the eye wash and rinse for 15 minutes.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D33B-CA43-438E-AAF8-D301FE0914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8676" name="Picture 4" descr="http://globaleyeglasses.com/glassesmania/wp-content/uploads/2010/04/eye-w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14400"/>
            <a:ext cx="5846164" cy="594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05200" y="632460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globaleyeglasses.com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BDA9-DAF0-44FF-BF75-EA841F49C64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09600" y="10668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 Biology</a:t>
            </a:r>
            <a:br>
              <a:rPr lang="en-US" sz="6000" dirty="0" smtClean="0"/>
            </a:br>
            <a:r>
              <a:rPr lang="en-US" sz="6000" dirty="0" smtClean="0"/>
              <a:t>Fall </a:t>
            </a:r>
            <a:r>
              <a:rPr lang="en-US" sz="6000" dirty="0" smtClean="0"/>
              <a:t>2019</a:t>
            </a:r>
            <a:endParaRPr lang="en-US" sz="6000" dirty="0" smtClean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Mrs. Kristy Smith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ksmith17@wcpss.net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/>
              <a:t>h</a:t>
            </a:r>
            <a:r>
              <a:rPr lang="en-US" dirty="0" smtClean="0"/>
              <a:t>shsksmith17.weebly.com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02362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How to Use a Microscope</a:t>
            </a:r>
            <a:endParaRPr lang="en-US" sz="11500" b="1" dirty="0"/>
          </a:p>
        </p:txBody>
      </p:sp>
      <p:pic>
        <p:nvPicPr>
          <p:cNvPr id="3" name="Picture 2" descr="cell div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975" y="0"/>
            <a:ext cx="9166975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BAA4-7E2A-443D-9541-6A63948B38D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 descr="http://www.uksafetystore.com/media/catalog/product/cache/1/small_image/178x178/9df78eab33525d08d6e5fb8d27136e95/s/a/safety_glasses_205mm_x_305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55"/>
            <a:ext cx="6781800" cy="67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BAA4-7E2A-443D-9541-6A63948B38D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32" name="Picture 8" descr="http://cl.jroo.me/z3/A/V/C/e/a.baa-Fire-extinguisher-j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738"/>
            <a:ext cx="54864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Mrs.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Graduated from Denison University in </a:t>
            </a:r>
            <a:r>
              <a:rPr lang="en-US" dirty="0" smtClean="0"/>
              <a:t>Granville, </a:t>
            </a:r>
            <a:r>
              <a:rPr lang="en-US" dirty="0" smtClean="0"/>
              <a:t>Ohio with a Biology Degree</a:t>
            </a:r>
          </a:p>
          <a:p>
            <a:r>
              <a:rPr lang="en-US" dirty="0" smtClean="0"/>
              <a:t>Taught math for 10 years</a:t>
            </a:r>
          </a:p>
          <a:p>
            <a:r>
              <a:rPr lang="en-US" dirty="0" smtClean="0"/>
              <a:t>Taught at Holly Ridge Middle School – 6</a:t>
            </a:r>
            <a:r>
              <a:rPr lang="en-US" baseline="30000" dirty="0" smtClean="0"/>
              <a:t>th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, &amp; 8</a:t>
            </a:r>
            <a:r>
              <a:rPr lang="en-US" baseline="30000" dirty="0" smtClean="0"/>
              <a:t>th</a:t>
            </a:r>
            <a:r>
              <a:rPr lang="en-US" dirty="0" smtClean="0"/>
              <a:t> grade- before coming to HSHS</a:t>
            </a:r>
          </a:p>
          <a:p>
            <a:r>
              <a:rPr lang="en-US" dirty="0" smtClean="0"/>
              <a:t>My husband also works here at HSHS </a:t>
            </a:r>
          </a:p>
          <a:p>
            <a:r>
              <a:rPr lang="en-US" dirty="0" smtClean="0"/>
              <a:t>We have two sons, Henry </a:t>
            </a:r>
            <a:r>
              <a:rPr lang="en-US" dirty="0" smtClean="0"/>
              <a:t>(7) </a:t>
            </a:r>
            <a:r>
              <a:rPr lang="en-US" dirty="0" smtClean="0"/>
              <a:t>&amp; Ollie </a:t>
            </a:r>
            <a:r>
              <a:rPr lang="en-US" dirty="0" smtClean="0"/>
              <a:t>(3.5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926E-049D-4B4C-A92F-E211EE5C25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1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926E-049D-4B4C-A92F-E211EE5C25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" y="1676400"/>
            <a:ext cx="7862711" cy="4422775"/>
          </a:xfrm>
        </p:spPr>
      </p:pic>
    </p:spTree>
    <p:extLst>
      <p:ext uri="{BB962C8B-B14F-4D97-AF65-F5344CB8AC3E}">
        <p14:creationId xmlns:p14="http://schemas.microsoft.com/office/powerpoint/2010/main" val="122138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926E-049D-4B4C-A92F-E211EE5C25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" y="1522318"/>
            <a:ext cx="3717528" cy="44227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16632"/>
            <a:ext cx="3352800" cy="44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6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Mrs.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926E-049D-4B4C-A92F-E211EE5C25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800600"/>
          </a:xfrm>
        </p:spPr>
        <p:txBody>
          <a:bodyPr/>
          <a:lstStyle/>
          <a:p>
            <a:r>
              <a:rPr lang="en-US" dirty="0" smtClean="0"/>
              <a:t>Avid runner and triathlete</a:t>
            </a:r>
          </a:p>
          <a:p>
            <a:pPr lvl="1"/>
            <a:r>
              <a:rPr lang="en-US" dirty="0" smtClean="0"/>
              <a:t>Completed 4 marathons including Boston</a:t>
            </a:r>
          </a:p>
          <a:p>
            <a:pPr lvl="1"/>
            <a:r>
              <a:rPr lang="en-US" dirty="0" smtClean="0"/>
              <a:t>Finished numerous 200-mile relay races as 12 &amp; 6 person teams in Oregon, Massachusetts, New Hampshire, North Carolina, Michigan, Indiana, &amp; </a:t>
            </a:r>
            <a:r>
              <a:rPr lang="en-US" dirty="0" smtClean="0"/>
              <a:t>California</a:t>
            </a:r>
          </a:p>
          <a:p>
            <a:pPr lvl="1"/>
            <a:r>
              <a:rPr lang="en-US" dirty="0" smtClean="0"/>
              <a:t>Completed</a:t>
            </a:r>
            <a:r>
              <a:rPr lang="en-US" dirty="0" smtClean="0"/>
              <a:t> </a:t>
            </a:r>
            <a:r>
              <a:rPr lang="en-US" dirty="0" smtClean="0"/>
              <a:t>the Tuna Run 70 as a 3 person </a:t>
            </a:r>
            <a:r>
              <a:rPr lang="en-US" dirty="0" smtClean="0"/>
              <a:t>team two times.</a:t>
            </a:r>
            <a:endParaRPr lang="en-US" dirty="0" smtClean="0"/>
          </a:p>
          <a:p>
            <a:pPr lvl="1"/>
            <a:r>
              <a:rPr lang="en-US" dirty="0" smtClean="0"/>
              <a:t>Done 3 half-ironman triathlons and numerous sprint and Olympic </a:t>
            </a:r>
            <a:r>
              <a:rPr lang="en-US" dirty="0" smtClean="0"/>
              <a:t>triathlons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5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Wonderful You….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Your name (what you like to be called)</a:t>
            </a:r>
          </a:p>
          <a:p>
            <a:pPr marL="0" indent="0">
              <a:buNone/>
            </a:pPr>
            <a:r>
              <a:rPr lang="en-US" dirty="0" smtClean="0"/>
              <a:t>2. Interests outside of school</a:t>
            </a:r>
          </a:p>
          <a:p>
            <a:pPr marL="0" indent="0">
              <a:buNone/>
            </a:pPr>
            <a:r>
              <a:rPr lang="en-US" dirty="0" smtClean="0"/>
              <a:t>3. Family (pets, siblings, parents/guardians,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4. Biggest accomplishment</a:t>
            </a:r>
          </a:p>
          <a:p>
            <a:pPr marL="0" indent="0">
              <a:buNone/>
            </a:pPr>
            <a:r>
              <a:rPr lang="en-US" dirty="0" smtClean="0"/>
              <a:t>5. Pet peeves</a:t>
            </a:r>
          </a:p>
          <a:p>
            <a:pPr marL="0" indent="0">
              <a:buNone/>
            </a:pPr>
            <a:r>
              <a:rPr lang="en-US" dirty="0" smtClean="0"/>
              <a:t>6. Anything else you would like me to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C926E-049D-4B4C-A92F-E211EE5C25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2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BDA9-DAF0-44FF-BF75-EA841F49C64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 </a:t>
            </a:r>
            <a:r>
              <a:rPr lang="en-US" sz="8800" dirty="0" smtClean="0"/>
              <a:t>Warm Up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What is Biology?  Why should you take this class other than it is required?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BDA9-DAF0-44FF-BF75-EA841F49C64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 </a:t>
            </a:r>
            <a:r>
              <a:rPr lang="en-US" sz="8800" dirty="0" smtClean="0"/>
              <a:t>Warm Up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What is the independent variable of an experiment?  What is the dependent variable</a:t>
            </a:r>
            <a:r>
              <a:rPr lang="en-US" sz="7200" smtClean="0"/>
              <a:t>?  </a:t>
            </a:r>
            <a:endParaRPr 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2627</TotalTime>
  <Words>423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Clouds</vt:lpstr>
      <vt:lpstr> Welcome!! Find your name on the table and have a seat.</vt:lpstr>
      <vt:lpstr> Biology Fall 2019</vt:lpstr>
      <vt:lpstr>About Mrs. Smith</vt:lpstr>
      <vt:lpstr>The Family</vt:lpstr>
      <vt:lpstr>The Family</vt:lpstr>
      <vt:lpstr>About Mrs. Smith</vt:lpstr>
      <vt:lpstr>About Wonderful You….</vt:lpstr>
      <vt:lpstr> Warm Up What is Biology?  Why should you take this class other than it is required?</vt:lpstr>
      <vt:lpstr> Warm Up What is the independent variable of an experiment?  What is the dependent variable?  </vt:lpstr>
      <vt:lpstr>PowerPoint Presentation</vt:lpstr>
      <vt:lpstr>PowerPoint Presentation</vt:lpstr>
      <vt:lpstr>Lab Safety</vt:lpstr>
      <vt:lpstr>Before you begin any lab activity:</vt:lpstr>
      <vt:lpstr>Before you begin any lab activity:</vt:lpstr>
      <vt:lpstr>Before you begin any lab activity:</vt:lpstr>
      <vt:lpstr>Lab Safety</vt:lpstr>
      <vt:lpstr>Safety Equipment</vt:lpstr>
      <vt:lpstr>Safety Equipment</vt:lpstr>
      <vt:lpstr>Safety Equipment</vt:lpstr>
      <vt:lpstr>How to Use a Microscope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Sherry Brown</dc:creator>
  <cp:lastModifiedBy>Kristy Smith</cp:lastModifiedBy>
  <cp:revision>259</cp:revision>
  <dcterms:created xsi:type="dcterms:W3CDTF">2009-04-15T16:35:42Z</dcterms:created>
  <dcterms:modified xsi:type="dcterms:W3CDTF">2019-08-21T14:55:50Z</dcterms:modified>
</cp:coreProperties>
</file>